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2.jpg" ContentType="image/gif"/>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xml" ContentType="application/vnd.openxmlformats-officedocument.drawingml.chart+xml"/>
  <Override PartName="/ppt/notesSlides/notesSlide70.xml" ContentType="application/vnd.openxmlformats-officedocument.presentationml.notesSlide+xml"/>
  <Override PartName="/ppt/charts/chart5.xml" ContentType="application/vnd.openxmlformats-officedocument.drawingml.chart+xml"/>
  <Override PartName="/ppt/notesSlides/notesSlide71.xml" ContentType="application/vnd.openxmlformats-officedocument.presentationml.notesSlide+xml"/>
  <Override PartName="/ppt/charts/chart6.xml" ContentType="application/vnd.openxmlformats-officedocument.drawingml.chart+xml"/>
  <Override PartName="/ppt/notesSlides/notesSlide72.xml" ContentType="application/vnd.openxmlformats-officedocument.presentationml.notesSlide+xml"/>
  <Override PartName="/ppt/charts/chart7.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handoutMasterIdLst>
    <p:handoutMasterId r:id="rId89"/>
  </p:handoutMasterIdLst>
  <p:sldIdLst>
    <p:sldId id="367" r:id="rId2"/>
    <p:sldId id="260" r:id="rId3"/>
    <p:sldId id="380" r:id="rId4"/>
    <p:sldId id="381" r:id="rId5"/>
    <p:sldId id="258" r:id="rId6"/>
    <p:sldId id="330" r:id="rId7"/>
    <p:sldId id="259" r:id="rId8"/>
    <p:sldId id="261" r:id="rId9"/>
    <p:sldId id="273" r:id="rId10"/>
    <p:sldId id="368" r:id="rId11"/>
    <p:sldId id="369" r:id="rId12"/>
    <p:sldId id="262" r:id="rId13"/>
    <p:sldId id="393" r:id="rId14"/>
    <p:sldId id="263" r:id="rId15"/>
    <p:sldId id="281" r:id="rId16"/>
    <p:sldId id="265" r:id="rId17"/>
    <p:sldId id="266" r:id="rId18"/>
    <p:sldId id="267" r:id="rId19"/>
    <p:sldId id="268" r:id="rId20"/>
    <p:sldId id="269" r:id="rId21"/>
    <p:sldId id="385" r:id="rId22"/>
    <p:sldId id="270" r:id="rId23"/>
    <p:sldId id="272" r:id="rId24"/>
    <p:sldId id="382" r:id="rId25"/>
    <p:sldId id="274" r:id="rId26"/>
    <p:sldId id="282" r:id="rId27"/>
    <p:sldId id="278" r:id="rId28"/>
    <p:sldId id="275" r:id="rId29"/>
    <p:sldId id="276" r:id="rId30"/>
    <p:sldId id="383" r:id="rId31"/>
    <p:sldId id="291" r:id="rId32"/>
    <p:sldId id="292" r:id="rId33"/>
    <p:sldId id="277" r:id="rId34"/>
    <p:sldId id="283" r:id="rId35"/>
    <p:sldId id="286" r:id="rId36"/>
    <p:sldId id="284" r:id="rId37"/>
    <p:sldId id="287" r:id="rId38"/>
    <p:sldId id="288" r:id="rId39"/>
    <p:sldId id="384" r:id="rId40"/>
    <p:sldId id="280" r:id="rId41"/>
    <p:sldId id="313" r:id="rId42"/>
    <p:sldId id="331" r:id="rId43"/>
    <p:sldId id="332" r:id="rId44"/>
    <p:sldId id="335" r:id="rId45"/>
    <p:sldId id="336" r:id="rId46"/>
    <p:sldId id="394" r:id="rId47"/>
    <p:sldId id="371" r:id="rId48"/>
    <p:sldId id="372" r:id="rId49"/>
    <p:sldId id="373" r:id="rId50"/>
    <p:sldId id="333" r:id="rId51"/>
    <p:sldId id="374" r:id="rId52"/>
    <p:sldId id="375" r:id="rId53"/>
    <p:sldId id="377" r:id="rId54"/>
    <p:sldId id="338" r:id="rId55"/>
    <p:sldId id="378" r:id="rId56"/>
    <p:sldId id="326" r:id="rId57"/>
    <p:sldId id="365" r:id="rId58"/>
    <p:sldId id="366" r:id="rId59"/>
    <p:sldId id="315" r:id="rId60"/>
    <p:sldId id="349" r:id="rId61"/>
    <p:sldId id="387" r:id="rId62"/>
    <p:sldId id="352" r:id="rId63"/>
    <p:sldId id="354" r:id="rId64"/>
    <p:sldId id="355" r:id="rId65"/>
    <p:sldId id="363" r:id="rId66"/>
    <p:sldId id="353" r:id="rId67"/>
    <p:sldId id="316" r:id="rId68"/>
    <p:sldId id="388" r:id="rId69"/>
    <p:sldId id="356" r:id="rId70"/>
    <p:sldId id="360" r:id="rId71"/>
    <p:sldId id="358" r:id="rId72"/>
    <p:sldId id="359" r:id="rId73"/>
    <p:sldId id="364" r:id="rId74"/>
    <p:sldId id="361" r:id="rId75"/>
    <p:sldId id="362" r:id="rId76"/>
    <p:sldId id="389" r:id="rId77"/>
    <p:sldId id="390" r:id="rId78"/>
    <p:sldId id="327" r:id="rId79"/>
    <p:sldId id="329" r:id="rId80"/>
    <p:sldId id="337" r:id="rId81"/>
    <p:sldId id="345" r:id="rId82"/>
    <p:sldId id="346" r:id="rId83"/>
    <p:sldId id="347" r:id="rId84"/>
    <p:sldId id="348" r:id="rId85"/>
    <p:sldId id="344" r:id="rId86"/>
    <p:sldId id="370" r:id="rId8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6CB830-CB36-4572-B406-D2F7FAD918FB}">
          <p14:sldIdLst>
            <p14:sldId id="367"/>
            <p14:sldId id="260"/>
            <p14:sldId id="380"/>
            <p14:sldId id="381"/>
            <p14:sldId id="258"/>
            <p14:sldId id="330"/>
            <p14:sldId id="259"/>
            <p14:sldId id="261"/>
            <p14:sldId id="273"/>
            <p14:sldId id="368"/>
            <p14:sldId id="369"/>
            <p14:sldId id="262"/>
            <p14:sldId id="393"/>
            <p14:sldId id="263"/>
            <p14:sldId id="281"/>
            <p14:sldId id="265"/>
            <p14:sldId id="266"/>
            <p14:sldId id="267"/>
            <p14:sldId id="268"/>
            <p14:sldId id="269"/>
            <p14:sldId id="385"/>
            <p14:sldId id="270"/>
            <p14:sldId id="272"/>
            <p14:sldId id="382"/>
            <p14:sldId id="274"/>
            <p14:sldId id="282"/>
            <p14:sldId id="278"/>
            <p14:sldId id="275"/>
            <p14:sldId id="276"/>
            <p14:sldId id="383"/>
            <p14:sldId id="291"/>
            <p14:sldId id="292"/>
            <p14:sldId id="277"/>
            <p14:sldId id="283"/>
            <p14:sldId id="286"/>
            <p14:sldId id="284"/>
            <p14:sldId id="287"/>
            <p14:sldId id="288"/>
            <p14:sldId id="384"/>
            <p14:sldId id="280"/>
            <p14:sldId id="313"/>
            <p14:sldId id="331"/>
            <p14:sldId id="332"/>
            <p14:sldId id="335"/>
            <p14:sldId id="336"/>
            <p14:sldId id="394"/>
            <p14:sldId id="371"/>
            <p14:sldId id="372"/>
            <p14:sldId id="373"/>
            <p14:sldId id="333"/>
            <p14:sldId id="374"/>
            <p14:sldId id="375"/>
            <p14:sldId id="377"/>
            <p14:sldId id="338"/>
            <p14:sldId id="378"/>
            <p14:sldId id="326"/>
            <p14:sldId id="365"/>
            <p14:sldId id="366"/>
            <p14:sldId id="315"/>
            <p14:sldId id="349"/>
            <p14:sldId id="387"/>
            <p14:sldId id="352"/>
            <p14:sldId id="354"/>
            <p14:sldId id="355"/>
            <p14:sldId id="363"/>
            <p14:sldId id="353"/>
            <p14:sldId id="316"/>
            <p14:sldId id="388"/>
            <p14:sldId id="356"/>
            <p14:sldId id="360"/>
            <p14:sldId id="358"/>
            <p14:sldId id="359"/>
            <p14:sldId id="364"/>
            <p14:sldId id="361"/>
            <p14:sldId id="362"/>
            <p14:sldId id="389"/>
            <p14:sldId id="390"/>
            <p14:sldId id="327"/>
            <p14:sldId id="329"/>
            <p14:sldId id="337"/>
            <p14:sldId id="345"/>
            <p14:sldId id="346"/>
            <p14:sldId id="347"/>
            <p14:sldId id="348"/>
            <p14:sldId id="344"/>
            <p14:sldId id="3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initials="" lastIdx="4" clrIdx="0"/>
  <p:cmAuthor id="1" name="Sang" initials="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63217" autoAdjust="0"/>
  </p:normalViewPr>
  <p:slideViewPr>
    <p:cSldViewPr snapToGrid="0">
      <p:cViewPr varScale="1">
        <p:scale>
          <a:sx n="66" d="100"/>
          <a:sy n="66" d="100"/>
        </p:scale>
        <p:origin x="1512" y="176"/>
      </p:cViewPr>
      <p:guideLst>
        <p:guide orient="horz" pos="2160"/>
        <p:guide pos="3840"/>
      </p:guideLst>
    </p:cSldViewPr>
  </p:slideViewPr>
  <p:notesTextViewPr>
    <p:cViewPr>
      <p:scale>
        <a:sx n="140" d="100"/>
        <a:sy n="140" d="100"/>
      </p:scale>
      <p:origin x="0" y="0"/>
    </p:cViewPr>
  </p:notesTextViewPr>
  <p:sorterViewPr>
    <p:cViewPr varScale="1">
      <p:scale>
        <a:sx n="100" d="100"/>
        <a:sy n="100" d="100"/>
      </p:scale>
      <p:origin x="0" y="-19336"/>
    </p:cViewPr>
  </p:sorterViewPr>
  <p:notesViewPr>
    <p:cSldViewPr snapToGrid="0">
      <p:cViewPr varScale="1">
        <p:scale>
          <a:sx n="97" d="100"/>
          <a:sy n="97" d="100"/>
        </p:scale>
        <p:origin x="96" y="28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Bridge</c:v>
                </c:pt>
              </c:strCache>
            </c:strRef>
          </c:tx>
          <c:spPr>
            <a:solidFill>
              <a:schemeClr val="accent1"/>
            </a:solidFill>
            <a:ln>
              <a:noFill/>
            </a:ln>
            <a:effectLst>
              <a:innerShdw blurRad="114300">
                <a:schemeClr val="accent1"/>
              </a:innerShdw>
            </a:effectLst>
          </c:spPr>
          <c:invertIfNegative val="0"/>
          <c:cat>
            <c:strRef>
              <c:f>Sheet1!$A$2:$A$4</c:f>
              <c:strCache>
                <c:ptCount val="3"/>
                <c:pt idx="0">
                  <c:v>N routine visits</c:v>
                </c:pt>
                <c:pt idx="1">
                  <c:v>N routine screenings</c:v>
                </c:pt>
                <c:pt idx="2">
                  <c:v>Quality relationship</c:v>
                </c:pt>
              </c:strCache>
            </c:strRef>
          </c:cat>
          <c:val>
            <c:numRef>
              <c:f>Sheet1!$B$2:$B$4</c:f>
              <c:numCache>
                <c:formatCode>General</c:formatCode>
                <c:ptCount val="3"/>
                <c:pt idx="0">
                  <c:v>0.14000000000000001</c:v>
                </c:pt>
                <c:pt idx="1">
                  <c:v>0.48</c:v>
                </c:pt>
                <c:pt idx="2">
                  <c:v>-0.32</c:v>
                </c:pt>
              </c:numCache>
            </c:numRef>
          </c:val>
          <c:extLst>
            <c:ext xmlns:c16="http://schemas.microsoft.com/office/drawing/2014/chart" uri="{C3380CC4-5D6E-409C-BE32-E72D297353CC}">
              <c16:uniqueId val="{00000000-3E30-43FF-BE5F-946DA4EF3F45}"/>
            </c:ext>
          </c:extLst>
        </c:ser>
        <c:ser>
          <c:idx val="1"/>
          <c:order val="1"/>
          <c:tx>
            <c:strRef>
              <c:f>Sheet1!$C$1</c:f>
              <c:strCache>
                <c:ptCount val="1"/>
                <c:pt idx="0">
                  <c:v>Control</c:v>
                </c:pt>
              </c:strCache>
            </c:strRef>
          </c:tx>
          <c:spPr>
            <a:pattFill prst="pct5">
              <a:fgClr>
                <a:schemeClr val="accent1"/>
              </a:fgClr>
              <a:bgClr>
                <a:schemeClr val="bg1"/>
              </a:bgClr>
            </a:pattFill>
            <a:ln w="19050" cmpd="dbl">
              <a:solidFill>
                <a:schemeClr val="tx1"/>
              </a:solidFill>
            </a:ln>
            <a:effectLst/>
          </c:spPr>
          <c:invertIfNegative val="0"/>
          <c:cat>
            <c:strRef>
              <c:f>Sheet1!$A$2:$A$4</c:f>
              <c:strCache>
                <c:ptCount val="3"/>
                <c:pt idx="0">
                  <c:v>N routine visits</c:v>
                </c:pt>
                <c:pt idx="1">
                  <c:v>N routine screenings</c:v>
                </c:pt>
                <c:pt idx="2">
                  <c:v>Quality relationship</c:v>
                </c:pt>
              </c:strCache>
            </c:strRef>
          </c:cat>
          <c:val>
            <c:numRef>
              <c:f>Sheet1!$C$2:$C$4</c:f>
              <c:numCache>
                <c:formatCode>General</c:formatCode>
                <c:ptCount val="3"/>
                <c:pt idx="0">
                  <c:v>-0.02</c:v>
                </c:pt>
                <c:pt idx="1">
                  <c:v>0.15</c:v>
                </c:pt>
                <c:pt idx="2">
                  <c:v>0.08</c:v>
                </c:pt>
              </c:numCache>
            </c:numRef>
          </c:val>
          <c:extLst>
            <c:ext xmlns:c16="http://schemas.microsoft.com/office/drawing/2014/chart" uri="{C3380CC4-5D6E-409C-BE32-E72D297353CC}">
              <c16:uniqueId val="{00000001-3E30-43FF-BE5F-946DA4EF3F45}"/>
            </c:ext>
          </c:extLst>
        </c:ser>
        <c:dLbls>
          <c:showLegendKey val="0"/>
          <c:showVal val="0"/>
          <c:showCatName val="0"/>
          <c:showSerName val="0"/>
          <c:showPercent val="0"/>
          <c:showBubbleSize val="0"/>
        </c:dLbls>
        <c:gapWidth val="164"/>
        <c:overlap val="-22"/>
        <c:axId val="71933952"/>
        <c:axId val="71935488"/>
      </c:barChart>
      <c:catAx>
        <c:axId val="71933952"/>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71935488"/>
        <c:crosses val="autoZero"/>
        <c:auto val="1"/>
        <c:lblAlgn val="ctr"/>
        <c:lblOffset val="100"/>
        <c:noMultiLvlLbl val="0"/>
      </c:catAx>
      <c:valAx>
        <c:axId val="71935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719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legend>
    <c:plotVisOnly val="1"/>
    <c:dispBlanksAs val="gap"/>
    <c:showDLblsOverMax val="0"/>
  </c:chart>
  <c:spPr>
    <a:noFill/>
    <a:ln>
      <a:noFill/>
    </a:ln>
    <a:effectLst/>
  </c:spPr>
  <c:txPr>
    <a:bodyPr/>
    <a:lstStyle/>
    <a:p>
      <a:pPr>
        <a:defRPr/>
      </a:pPr>
      <a:endParaRPr lang="en-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Bridge</c:v>
                </c:pt>
              </c:strCache>
            </c:strRef>
          </c:tx>
          <c:spPr>
            <a:pattFill prst="pct5">
              <a:fgClr>
                <a:schemeClr val="accent1"/>
              </a:fgClr>
              <a:bgClr>
                <a:schemeClr val="bg1"/>
              </a:bgClr>
            </a:pattFill>
            <a:ln w="15875" cmpd="sng">
              <a:solidFill>
                <a:schemeClr val="tx1"/>
              </a:solidFill>
            </a:ln>
            <a:effectLst>
              <a:innerShdw blurRad="114300">
                <a:schemeClr val="accent1"/>
              </a:innerShdw>
            </a:effectLst>
          </c:spPr>
          <c:invertIfNegative val="0"/>
          <c:dPt>
            <c:idx val="0"/>
            <c:invertIfNegative val="0"/>
            <c:bubble3D val="0"/>
            <c:spPr>
              <a:solidFill>
                <a:schemeClr val="accent1"/>
              </a:solidFill>
              <a:ln w="15875" cmpd="sng">
                <a:solidFill>
                  <a:schemeClr val="tx1"/>
                </a:solidFill>
              </a:ln>
              <a:effectLst>
                <a:innerShdw blurRad="114300">
                  <a:schemeClr val="accent1"/>
                </a:innerShdw>
              </a:effectLst>
            </c:spPr>
            <c:extLst>
              <c:ext xmlns:c16="http://schemas.microsoft.com/office/drawing/2014/chart" uri="{C3380CC4-5D6E-409C-BE32-E72D297353CC}">
                <c16:uniqueId val="{00000000-4B8A-42B5-9C56-A1AA3CCA5A7D}"/>
              </c:ext>
            </c:extLst>
          </c:dPt>
          <c:cat>
            <c:strRef>
              <c:f>Sheet1!$A$2</c:f>
              <c:strCache>
                <c:ptCount val="1"/>
                <c:pt idx="0">
                  <c:v> </c:v>
                </c:pt>
              </c:strCache>
            </c:strRef>
          </c:cat>
          <c:val>
            <c:numRef>
              <c:f>Sheet1!$B$2</c:f>
              <c:numCache>
                <c:formatCode>General</c:formatCode>
                <c:ptCount val="1"/>
                <c:pt idx="0">
                  <c:v>0.33</c:v>
                </c:pt>
              </c:numCache>
            </c:numRef>
          </c:val>
          <c:extLst>
            <c:ext xmlns:c16="http://schemas.microsoft.com/office/drawing/2014/chart" uri="{C3380CC4-5D6E-409C-BE32-E72D297353CC}">
              <c16:uniqueId val="{00000000-2101-4156-BBB4-1470B972F7B3}"/>
            </c:ext>
          </c:extLst>
        </c:ser>
        <c:ser>
          <c:idx val="1"/>
          <c:order val="1"/>
          <c:tx>
            <c:strRef>
              <c:f>Sheet1!$C$1</c:f>
              <c:strCache>
                <c:ptCount val="1"/>
                <c:pt idx="0">
                  <c:v>Control</c:v>
                </c:pt>
              </c:strCache>
            </c:strRef>
          </c:tx>
          <c:spPr>
            <a:solidFill>
              <a:schemeClr val="accent1"/>
            </a:solidFill>
            <a:ln>
              <a:noFill/>
            </a:ln>
            <a:effectLst>
              <a:innerShdw blurRad="114300">
                <a:schemeClr val="accent2"/>
              </a:innerShdw>
            </a:effectLst>
          </c:spPr>
          <c:invertIfNegative val="0"/>
          <c:dPt>
            <c:idx val="0"/>
            <c:invertIfNegative val="0"/>
            <c:bubble3D val="0"/>
            <c:spPr>
              <a:pattFill prst="pct5">
                <a:fgClr>
                  <a:schemeClr val="accent1"/>
                </a:fgClr>
                <a:bgClr>
                  <a:schemeClr val="bg1"/>
                </a:bgClr>
              </a:pattFill>
              <a:ln>
                <a:noFill/>
              </a:ln>
              <a:effectLst>
                <a:innerShdw blurRad="114300">
                  <a:schemeClr val="accent2"/>
                </a:innerShdw>
              </a:effectLst>
            </c:spPr>
            <c:extLst>
              <c:ext xmlns:c16="http://schemas.microsoft.com/office/drawing/2014/chart" uri="{C3380CC4-5D6E-409C-BE32-E72D297353CC}">
                <c16:uniqueId val="{00000001-4B8A-42B5-9C56-A1AA3CCA5A7D}"/>
              </c:ext>
            </c:extLst>
          </c:dPt>
          <c:cat>
            <c:strRef>
              <c:f>Sheet1!$A$2</c:f>
              <c:strCache>
                <c:ptCount val="1"/>
                <c:pt idx="0">
                  <c:v> </c:v>
                </c:pt>
              </c:strCache>
            </c:strRef>
          </c:cat>
          <c:val>
            <c:numRef>
              <c:f>Sheet1!$C$2</c:f>
              <c:numCache>
                <c:formatCode>General</c:formatCode>
                <c:ptCount val="1"/>
                <c:pt idx="0">
                  <c:v>-0.28000000000000003</c:v>
                </c:pt>
              </c:numCache>
            </c:numRef>
          </c:val>
          <c:extLst>
            <c:ext xmlns:c16="http://schemas.microsoft.com/office/drawing/2014/chart" uri="{C3380CC4-5D6E-409C-BE32-E72D297353CC}">
              <c16:uniqueId val="{00000001-2101-4156-BBB4-1470B972F7B3}"/>
            </c:ext>
          </c:extLst>
        </c:ser>
        <c:dLbls>
          <c:showLegendKey val="0"/>
          <c:showVal val="0"/>
          <c:showCatName val="0"/>
          <c:showSerName val="0"/>
          <c:showPercent val="0"/>
          <c:showBubbleSize val="0"/>
        </c:dLbls>
        <c:gapWidth val="164"/>
        <c:overlap val="-22"/>
        <c:axId val="34769920"/>
        <c:axId val="34796288"/>
      </c:barChart>
      <c:catAx>
        <c:axId val="34769920"/>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34796288"/>
        <c:crosses val="autoZero"/>
        <c:auto val="1"/>
        <c:lblAlgn val="ctr"/>
        <c:lblOffset val="100"/>
        <c:noMultiLvlLbl val="0"/>
      </c:catAx>
      <c:valAx>
        <c:axId val="347962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34769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legend>
    <c:plotVisOnly val="1"/>
    <c:dispBlanksAs val="gap"/>
    <c:showDLblsOverMax val="0"/>
  </c:chart>
  <c:spPr>
    <a:noFill/>
    <a:ln>
      <a:noFill/>
    </a:ln>
    <a:effectLst/>
  </c:spPr>
  <c:txPr>
    <a:bodyPr/>
    <a:lstStyle/>
    <a:p>
      <a:pPr>
        <a:defRPr/>
      </a:pPr>
      <a:endParaRPr lang="en-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Bridge</c:v>
                </c:pt>
              </c:strCache>
            </c:strRef>
          </c:tx>
          <c:spPr>
            <a:solidFill>
              <a:schemeClr val="accent1"/>
            </a:solidFill>
            <a:ln w="22225" cmpd="sng">
              <a:solidFill>
                <a:schemeClr val="tx1"/>
              </a:solidFill>
            </a:ln>
            <a:effectLst>
              <a:innerShdw blurRad="114300">
                <a:schemeClr val="accent1"/>
              </a:innerShdw>
            </a:effectLst>
          </c:spPr>
          <c:invertIfNegative val="0"/>
          <c:cat>
            <c:strRef>
              <c:f>Sheet1!$A$2:$A$3</c:f>
              <c:strCache>
                <c:ptCount val="2"/>
                <c:pt idx="0">
                  <c:v>Chronic disease</c:v>
                </c:pt>
                <c:pt idx="1">
                  <c:v>Bodily pain severity</c:v>
                </c:pt>
              </c:strCache>
            </c:strRef>
          </c:cat>
          <c:val>
            <c:numRef>
              <c:f>Sheet1!$B$2:$B$3</c:f>
              <c:numCache>
                <c:formatCode>General</c:formatCode>
                <c:ptCount val="2"/>
                <c:pt idx="0">
                  <c:v>0.23</c:v>
                </c:pt>
                <c:pt idx="1">
                  <c:v>-0.2</c:v>
                </c:pt>
              </c:numCache>
            </c:numRef>
          </c:val>
          <c:extLst>
            <c:ext xmlns:c16="http://schemas.microsoft.com/office/drawing/2014/chart" uri="{C3380CC4-5D6E-409C-BE32-E72D297353CC}">
              <c16:uniqueId val="{00000000-C8E8-4F63-A77C-42518386C6C4}"/>
            </c:ext>
          </c:extLst>
        </c:ser>
        <c:ser>
          <c:idx val="1"/>
          <c:order val="1"/>
          <c:tx>
            <c:strRef>
              <c:f>Sheet1!$C$1</c:f>
              <c:strCache>
                <c:ptCount val="1"/>
                <c:pt idx="0">
                  <c:v>Control</c:v>
                </c:pt>
              </c:strCache>
            </c:strRef>
          </c:tx>
          <c:spPr>
            <a:pattFill prst="pct5">
              <a:fgClr>
                <a:schemeClr val="accent1"/>
              </a:fgClr>
              <a:bgClr>
                <a:schemeClr val="bg1"/>
              </a:bgClr>
            </a:pattFill>
            <a:ln>
              <a:noFill/>
            </a:ln>
            <a:effectLst>
              <a:innerShdw blurRad="114300">
                <a:schemeClr val="accent2"/>
              </a:innerShdw>
            </a:effectLst>
          </c:spPr>
          <c:invertIfNegative val="0"/>
          <c:dPt>
            <c:idx val="1"/>
            <c:invertIfNegative val="0"/>
            <c:bubble3D val="0"/>
            <c:spPr>
              <a:pattFill prst="pct5">
                <a:fgClr>
                  <a:schemeClr val="accent1"/>
                </a:fgClr>
                <a:bgClr>
                  <a:schemeClr val="bg1"/>
                </a:bgClr>
              </a:pattFill>
              <a:ln w="19050">
                <a:solidFill>
                  <a:schemeClr val="tx1"/>
                </a:solidFill>
              </a:ln>
              <a:effectLst>
                <a:innerShdw blurRad="114300">
                  <a:schemeClr val="accent2"/>
                </a:innerShdw>
              </a:effectLst>
            </c:spPr>
            <c:extLst>
              <c:ext xmlns:c16="http://schemas.microsoft.com/office/drawing/2014/chart" uri="{C3380CC4-5D6E-409C-BE32-E72D297353CC}">
                <c16:uniqueId val="{00000000-D04E-4356-A59F-30DA71381952}"/>
              </c:ext>
            </c:extLst>
          </c:dPt>
          <c:cat>
            <c:strRef>
              <c:f>Sheet1!$A$2:$A$3</c:f>
              <c:strCache>
                <c:ptCount val="2"/>
                <c:pt idx="0">
                  <c:v>Chronic disease</c:v>
                </c:pt>
                <c:pt idx="1">
                  <c:v>Bodily pain severity</c:v>
                </c:pt>
              </c:strCache>
            </c:strRef>
          </c:cat>
          <c:val>
            <c:numRef>
              <c:f>Sheet1!$C$2:$C$3</c:f>
              <c:numCache>
                <c:formatCode>General</c:formatCode>
                <c:ptCount val="2"/>
                <c:pt idx="0">
                  <c:v>-0.08</c:v>
                </c:pt>
                <c:pt idx="1">
                  <c:v>0.32</c:v>
                </c:pt>
              </c:numCache>
            </c:numRef>
          </c:val>
          <c:extLst>
            <c:ext xmlns:c16="http://schemas.microsoft.com/office/drawing/2014/chart" uri="{C3380CC4-5D6E-409C-BE32-E72D297353CC}">
              <c16:uniqueId val="{00000001-C8E8-4F63-A77C-42518386C6C4}"/>
            </c:ext>
          </c:extLst>
        </c:ser>
        <c:dLbls>
          <c:showLegendKey val="0"/>
          <c:showVal val="0"/>
          <c:showCatName val="0"/>
          <c:showSerName val="0"/>
          <c:showPercent val="0"/>
          <c:showBubbleSize val="0"/>
        </c:dLbls>
        <c:gapWidth val="164"/>
        <c:overlap val="-22"/>
        <c:axId val="80205312"/>
        <c:axId val="80206848"/>
      </c:barChart>
      <c:catAx>
        <c:axId val="80205312"/>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80206848"/>
        <c:crosses val="autoZero"/>
        <c:auto val="1"/>
        <c:lblAlgn val="ctr"/>
        <c:lblOffset val="100"/>
        <c:noMultiLvlLbl val="0"/>
      </c:catAx>
      <c:valAx>
        <c:axId val="80206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80205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legend>
    <c:plotVisOnly val="1"/>
    <c:dispBlanksAs val="gap"/>
    <c:showDLblsOverMax val="0"/>
  </c:chart>
  <c:spPr>
    <a:noFill/>
    <a:ln>
      <a:noFill/>
    </a:ln>
    <a:effectLst/>
  </c:spPr>
  <c:txPr>
    <a:bodyPr/>
    <a:lstStyle/>
    <a:p>
      <a:pPr>
        <a:defRPr/>
      </a:pPr>
      <a:endParaRPr lang="en-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PNP</c:v>
                </c:pt>
              </c:strCache>
            </c:strRef>
          </c:tx>
          <c:spPr>
            <a:ln>
              <a:solidFill>
                <a:schemeClr val="tx1"/>
              </a:solidFill>
              <a:prstDash val="sysDash"/>
            </a:ln>
          </c:spPr>
          <c:marker>
            <c:symbol val="none"/>
          </c:marker>
          <c:cat>
            <c:strRef>
              <c:f>Sheet1!$A$2:$A$13</c:f>
              <c:strCache>
                <c:ptCount val="12"/>
                <c:pt idx="0">
                  <c:v>M 1</c:v>
                </c:pt>
                <c:pt idx="1">
                  <c:v>M 2</c:v>
                </c:pt>
                <c:pt idx="2">
                  <c:v>M 3</c:v>
                </c:pt>
                <c:pt idx="3">
                  <c:v>M 4</c:v>
                </c:pt>
                <c:pt idx="4">
                  <c:v>M 5</c:v>
                </c:pt>
                <c:pt idx="5">
                  <c:v>M 6</c:v>
                </c:pt>
                <c:pt idx="6">
                  <c:v>M 7</c:v>
                </c:pt>
                <c:pt idx="7">
                  <c:v>M 8</c:v>
                </c:pt>
                <c:pt idx="8">
                  <c:v>M 9</c:v>
                </c:pt>
                <c:pt idx="9">
                  <c:v>M 10</c:v>
                </c:pt>
                <c:pt idx="10">
                  <c:v>M 11</c:v>
                </c:pt>
                <c:pt idx="11">
                  <c:v>M 12</c:v>
                </c:pt>
              </c:strCache>
            </c:strRef>
          </c:cat>
          <c:val>
            <c:numRef>
              <c:f>Sheet1!$B$2:$B$13</c:f>
              <c:numCache>
                <c:formatCode>General</c:formatCode>
                <c:ptCount val="12"/>
                <c:pt idx="0">
                  <c:v>4.55</c:v>
                </c:pt>
                <c:pt idx="1">
                  <c:v>4.33</c:v>
                </c:pt>
                <c:pt idx="2">
                  <c:v>4.05</c:v>
                </c:pt>
                <c:pt idx="3">
                  <c:v>3.93</c:v>
                </c:pt>
                <c:pt idx="4">
                  <c:v>4.13</c:v>
                </c:pt>
                <c:pt idx="5">
                  <c:v>5.16</c:v>
                </c:pt>
                <c:pt idx="6">
                  <c:v>4.67</c:v>
                </c:pt>
                <c:pt idx="7">
                  <c:v>5.07</c:v>
                </c:pt>
                <c:pt idx="8">
                  <c:v>4.8</c:v>
                </c:pt>
                <c:pt idx="9">
                  <c:v>4.53</c:v>
                </c:pt>
                <c:pt idx="10">
                  <c:v>3.82</c:v>
                </c:pt>
                <c:pt idx="11">
                  <c:v>3.55</c:v>
                </c:pt>
              </c:numCache>
            </c:numRef>
          </c:val>
          <c:smooth val="0"/>
          <c:extLst>
            <c:ext xmlns:c16="http://schemas.microsoft.com/office/drawing/2014/chart" uri="{C3380CC4-5D6E-409C-BE32-E72D297353CC}">
              <c16:uniqueId val="{00000000-E7E8-4207-B4D6-73B2C23AB1DC}"/>
            </c:ext>
          </c:extLst>
        </c:ser>
        <c:ser>
          <c:idx val="1"/>
          <c:order val="1"/>
          <c:tx>
            <c:strRef>
              <c:f>Sheet1!$C$1</c:f>
              <c:strCache>
                <c:ptCount val="1"/>
                <c:pt idx="0">
                  <c:v>ICAU</c:v>
                </c:pt>
              </c:strCache>
            </c:strRef>
          </c:tx>
          <c:marker>
            <c:symbol val="none"/>
          </c:marker>
          <c:cat>
            <c:strRef>
              <c:f>Sheet1!$A$2:$A$13</c:f>
              <c:strCache>
                <c:ptCount val="12"/>
                <c:pt idx="0">
                  <c:v>M 1</c:v>
                </c:pt>
                <c:pt idx="1">
                  <c:v>M 2</c:v>
                </c:pt>
                <c:pt idx="2">
                  <c:v>M 3</c:v>
                </c:pt>
                <c:pt idx="3">
                  <c:v>M 4</c:v>
                </c:pt>
                <c:pt idx="4">
                  <c:v>M 5</c:v>
                </c:pt>
                <c:pt idx="5">
                  <c:v>M 6</c:v>
                </c:pt>
                <c:pt idx="6">
                  <c:v>M 7</c:v>
                </c:pt>
                <c:pt idx="7">
                  <c:v>M 8</c:v>
                </c:pt>
                <c:pt idx="8">
                  <c:v>M 9</c:v>
                </c:pt>
                <c:pt idx="9">
                  <c:v>M 10</c:v>
                </c:pt>
                <c:pt idx="10">
                  <c:v>M 11</c:v>
                </c:pt>
                <c:pt idx="11">
                  <c:v>M 12</c:v>
                </c:pt>
              </c:strCache>
            </c:strRef>
          </c:cat>
          <c:val>
            <c:numRef>
              <c:f>Sheet1!$C$2:$C$13</c:f>
              <c:numCache>
                <c:formatCode>General</c:formatCode>
                <c:ptCount val="12"/>
                <c:pt idx="0">
                  <c:v>2.15</c:v>
                </c:pt>
                <c:pt idx="1">
                  <c:v>2.29</c:v>
                </c:pt>
                <c:pt idx="2">
                  <c:v>2</c:v>
                </c:pt>
                <c:pt idx="3">
                  <c:v>2.31</c:v>
                </c:pt>
                <c:pt idx="4">
                  <c:v>2.38</c:v>
                </c:pt>
                <c:pt idx="5">
                  <c:v>2.95</c:v>
                </c:pt>
                <c:pt idx="6">
                  <c:v>3</c:v>
                </c:pt>
                <c:pt idx="7">
                  <c:v>3.09</c:v>
                </c:pt>
                <c:pt idx="8">
                  <c:v>2.91</c:v>
                </c:pt>
                <c:pt idx="9">
                  <c:v>2.84</c:v>
                </c:pt>
                <c:pt idx="10">
                  <c:v>2.84</c:v>
                </c:pt>
                <c:pt idx="11">
                  <c:v>3.13</c:v>
                </c:pt>
              </c:numCache>
            </c:numRef>
          </c:val>
          <c:smooth val="0"/>
          <c:extLst>
            <c:ext xmlns:c16="http://schemas.microsoft.com/office/drawing/2014/chart" uri="{C3380CC4-5D6E-409C-BE32-E72D297353CC}">
              <c16:uniqueId val="{00000001-E7E8-4207-B4D6-73B2C23AB1DC}"/>
            </c:ext>
          </c:extLst>
        </c:ser>
        <c:dLbls>
          <c:showLegendKey val="0"/>
          <c:showVal val="0"/>
          <c:showCatName val="0"/>
          <c:showSerName val="0"/>
          <c:showPercent val="0"/>
          <c:showBubbleSize val="0"/>
        </c:dLbls>
        <c:smooth val="0"/>
        <c:axId val="80762752"/>
        <c:axId val="80764288"/>
      </c:lineChart>
      <c:catAx>
        <c:axId val="80762752"/>
        <c:scaling>
          <c:orientation val="minMax"/>
        </c:scaling>
        <c:delete val="0"/>
        <c:axPos val="b"/>
        <c:numFmt formatCode="General" sourceLinked="0"/>
        <c:majorTickMark val="out"/>
        <c:minorTickMark val="none"/>
        <c:tickLblPos val="nextTo"/>
        <c:crossAx val="80764288"/>
        <c:crosses val="autoZero"/>
        <c:auto val="1"/>
        <c:lblAlgn val="ctr"/>
        <c:lblOffset val="100"/>
        <c:noMultiLvlLbl val="0"/>
      </c:catAx>
      <c:valAx>
        <c:axId val="80764288"/>
        <c:scaling>
          <c:orientation val="minMax"/>
        </c:scaling>
        <c:delete val="0"/>
        <c:axPos val="l"/>
        <c:majorGridlines/>
        <c:numFmt formatCode="General" sourceLinked="1"/>
        <c:majorTickMark val="out"/>
        <c:minorTickMark val="none"/>
        <c:tickLblPos val="nextTo"/>
        <c:crossAx val="80762752"/>
        <c:crosses val="autoZero"/>
        <c:crossBetween val="between"/>
      </c:valAx>
    </c:plotArea>
    <c:legend>
      <c:legendPos val="r"/>
      <c:overlay val="0"/>
    </c:legend>
    <c:plotVisOnly val="1"/>
    <c:dispBlanksAs val="gap"/>
    <c:showDLblsOverMax val="0"/>
  </c:chart>
  <c:txPr>
    <a:bodyPr/>
    <a:lstStyle/>
    <a:p>
      <a:pPr>
        <a:defRPr sz="1800"/>
      </a:pPr>
      <a:endParaRPr lang="en-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PNP</c:v>
                </c:pt>
              </c:strCache>
            </c:strRef>
          </c:tx>
          <c:marker>
            <c:symbol val="none"/>
          </c:marker>
          <c:dPt>
            <c:idx val="1"/>
            <c:bubble3D val="0"/>
            <c:spPr>
              <a:ln>
                <a:solidFill>
                  <a:schemeClr val="tx1"/>
                </a:solidFill>
                <a:prstDash val="sysDash"/>
              </a:ln>
            </c:spPr>
            <c:extLst>
              <c:ext xmlns:c16="http://schemas.microsoft.com/office/drawing/2014/chart" uri="{C3380CC4-5D6E-409C-BE32-E72D297353CC}">
                <c16:uniqueId val="{00000000-74F3-47AD-B7D0-1F0273635886}"/>
              </c:ext>
            </c:extLst>
          </c:dPt>
          <c:dPt>
            <c:idx val="2"/>
            <c:bubble3D val="0"/>
            <c:spPr>
              <a:ln>
                <a:solidFill>
                  <a:schemeClr val="tx1"/>
                </a:solidFill>
                <a:prstDash val="sysDash"/>
              </a:ln>
            </c:spPr>
            <c:extLst>
              <c:ext xmlns:c16="http://schemas.microsoft.com/office/drawing/2014/chart" uri="{C3380CC4-5D6E-409C-BE32-E72D297353CC}">
                <c16:uniqueId val="{00000002-74F3-47AD-B7D0-1F0273635886}"/>
              </c:ext>
            </c:extLst>
          </c:dPt>
          <c:dPt>
            <c:idx val="3"/>
            <c:bubble3D val="0"/>
            <c:spPr>
              <a:ln>
                <a:solidFill>
                  <a:schemeClr val="tx1"/>
                </a:solidFill>
                <a:prstDash val="sysDash"/>
              </a:ln>
            </c:spPr>
            <c:extLst>
              <c:ext xmlns:c16="http://schemas.microsoft.com/office/drawing/2014/chart" uri="{C3380CC4-5D6E-409C-BE32-E72D297353CC}">
                <c16:uniqueId val="{00000001-74F3-47AD-B7D0-1F0273635886}"/>
              </c:ext>
            </c:extLst>
          </c:dPt>
          <c:cat>
            <c:strRef>
              <c:f>Sheet1!$A$2:$A$5</c:f>
              <c:strCache>
                <c:ptCount val="4"/>
                <c:pt idx="0">
                  <c:v>M 0</c:v>
                </c:pt>
                <c:pt idx="1">
                  <c:v>M 4</c:v>
                </c:pt>
                <c:pt idx="2">
                  <c:v>M 8</c:v>
                </c:pt>
                <c:pt idx="3">
                  <c:v>M 12</c:v>
                </c:pt>
              </c:strCache>
            </c:strRef>
          </c:cat>
          <c:val>
            <c:numRef>
              <c:f>Sheet1!$B$2:$B$5</c:f>
              <c:numCache>
                <c:formatCode>General</c:formatCode>
                <c:ptCount val="4"/>
                <c:pt idx="0">
                  <c:v>78.900000000000006</c:v>
                </c:pt>
                <c:pt idx="1">
                  <c:v>86</c:v>
                </c:pt>
                <c:pt idx="2">
                  <c:v>87.4</c:v>
                </c:pt>
                <c:pt idx="3">
                  <c:v>88.3</c:v>
                </c:pt>
              </c:numCache>
            </c:numRef>
          </c:val>
          <c:smooth val="0"/>
          <c:extLst>
            <c:ext xmlns:c16="http://schemas.microsoft.com/office/drawing/2014/chart" uri="{C3380CC4-5D6E-409C-BE32-E72D297353CC}">
              <c16:uniqueId val="{00000000-196B-441E-A62F-83D5CD7172BD}"/>
            </c:ext>
          </c:extLst>
        </c:ser>
        <c:ser>
          <c:idx val="1"/>
          <c:order val="1"/>
          <c:tx>
            <c:strRef>
              <c:f>Sheet1!$C$1</c:f>
              <c:strCache>
                <c:ptCount val="1"/>
                <c:pt idx="0">
                  <c:v>ICAU</c:v>
                </c:pt>
              </c:strCache>
            </c:strRef>
          </c:tx>
          <c:marker>
            <c:symbol val="none"/>
          </c:marker>
          <c:cat>
            <c:strRef>
              <c:f>Sheet1!$A$2:$A$5</c:f>
              <c:strCache>
                <c:ptCount val="4"/>
                <c:pt idx="0">
                  <c:v>M 0</c:v>
                </c:pt>
                <c:pt idx="1">
                  <c:v>M 4</c:v>
                </c:pt>
                <c:pt idx="2">
                  <c:v>M 8</c:v>
                </c:pt>
                <c:pt idx="3">
                  <c:v>M 12</c:v>
                </c:pt>
              </c:strCache>
            </c:strRef>
          </c:cat>
          <c:val>
            <c:numRef>
              <c:f>Sheet1!$C$2:$C$5</c:f>
              <c:numCache>
                <c:formatCode>General</c:formatCode>
                <c:ptCount val="4"/>
                <c:pt idx="0">
                  <c:v>85.3</c:v>
                </c:pt>
                <c:pt idx="1">
                  <c:v>85.8</c:v>
                </c:pt>
                <c:pt idx="2">
                  <c:v>85.5</c:v>
                </c:pt>
                <c:pt idx="3">
                  <c:v>85.3</c:v>
                </c:pt>
              </c:numCache>
            </c:numRef>
          </c:val>
          <c:smooth val="0"/>
          <c:extLst>
            <c:ext xmlns:c16="http://schemas.microsoft.com/office/drawing/2014/chart" uri="{C3380CC4-5D6E-409C-BE32-E72D297353CC}">
              <c16:uniqueId val="{00000001-196B-441E-A62F-83D5CD7172BD}"/>
            </c:ext>
          </c:extLst>
        </c:ser>
        <c:dLbls>
          <c:showLegendKey val="0"/>
          <c:showVal val="0"/>
          <c:showCatName val="0"/>
          <c:showSerName val="0"/>
          <c:showPercent val="0"/>
          <c:showBubbleSize val="0"/>
        </c:dLbls>
        <c:smooth val="0"/>
        <c:axId val="80568320"/>
        <c:axId val="80569856"/>
      </c:lineChart>
      <c:catAx>
        <c:axId val="80568320"/>
        <c:scaling>
          <c:orientation val="minMax"/>
        </c:scaling>
        <c:delete val="0"/>
        <c:axPos val="b"/>
        <c:numFmt formatCode="General" sourceLinked="0"/>
        <c:majorTickMark val="out"/>
        <c:minorTickMark val="none"/>
        <c:tickLblPos val="nextTo"/>
        <c:crossAx val="80569856"/>
        <c:crosses val="autoZero"/>
        <c:auto val="1"/>
        <c:lblAlgn val="ctr"/>
        <c:lblOffset val="100"/>
        <c:noMultiLvlLbl val="0"/>
      </c:catAx>
      <c:valAx>
        <c:axId val="80569856"/>
        <c:scaling>
          <c:orientation val="minMax"/>
          <c:min val="78"/>
        </c:scaling>
        <c:delete val="0"/>
        <c:axPos val="l"/>
        <c:majorGridlines/>
        <c:numFmt formatCode="General" sourceLinked="1"/>
        <c:majorTickMark val="out"/>
        <c:minorTickMark val="none"/>
        <c:tickLblPos val="nextTo"/>
        <c:crossAx val="80568320"/>
        <c:crosses val="autoZero"/>
        <c:crossBetween val="between"/>
      </c:valAx>
    </c:plotArea>
    <c:legend>
      <c:legendPos val="r"/>
      <c:overlay val="0"/>
    </c:legend>
    <c:plotVisOnly val="1"/>
    <c:dispBlanksAs val="gap"/>
    <c:showDLblsOverMax val="0"/>
  </c:chart>
  <c:txPr>
    <a:bodyPr/>
    <a:lstStyle/>
    <a:p>
      <a:pPr>
        <a:defRPr sz="1800"/>
      </a:pPr>
      <a:endParaRPr lang="en-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PNP</c:v>
                </c:pt>
              </c:strCache>
            </c:strRef>
          </c:tx>
          <c:spPr>
            <a:ln>
              <a:solidFill>
                <a:schemeClr val="tx1"/>
              </a:solidFill>
              <a:prstDash val="sysDash"/>
            </a:ln>
          </c:spPr>
          <c:marker>
            <c:symbol val="none"/>
          </c:marker>
          <c:cat>
            <c:strRef>
              <c:f>Sheet1!$A$2:$A$5</c:f>
              <c:strCache>
                <c:ptCount val="4"/>
                <c:pt idx="0">
                  <c:v>M 0</c:v>
                </c:pt>
                <c:pt idx="1">
                  <c:v>M 4</c:v>
                </c:pt>
                <c:pt idx="2">
                  <c:v>M 8</c:v>
                </c:pt>
                <c:pt idx="3">
                  <c:v>M 12</c:v>
                </c:pt>
              </c:strCache>
            </c:strRef>
          </c:cat>
          <c:val>
            <c:numRef>
              <c:f>Sheet1!$B$2:$B$5</c:f>
              <c:numCache>
                <c:formatCode>General</c:formatCode>
                <c:ptCount val="4"/>
                <c:pt idx="0">
                  <c:v>9.3000000000000007</c:v>
                </c:pt>
                <c:pt idx="1">
                  <c:v>8.8000000000000007</c:v>
                </c:pt>
                <c:pt idx="2">
                  <c:v>8.4</c:v>
                </c:pt>
                <c:pt idx="3">
                  <c:v>8.5</c:v>
                </c:pt>
              </c:numCache>
            </c:numRef>
          </c:val>
          <c:smooth val="0"/>
          <c:extLst>
            <c:ext xmlns:c16="http://schemas.microsoft.com/office/drawing/2014/chart" uri="{C3380CC4-5D6E-409C-BE32-E72D297353CC}">
              <c16:uniqueId val="{00000000-DF65-4CF9-AFA8-34513CF92E67}"/>
            </c:ext>
          </c:extLst>
        </c:ser>
        <c:ser>
          <c:idx val="1"/>
          <c:order val="1"/>
          <c:tx>
            <c:strRef>
              <c:f>Sheet1!$C$1</c:f>
              <c:strCache>
                <c:ptCount val="1"/>
                <c:pt idx="0">
                  <c:v>ICAU</c:v>
                </c:pt>
              </c:strCache>
            </c:strRef>
          </c:tx>
          <c:marker>
            <c:symbol val="none"/>
          </c:marker>
          <c:cat>
            <c:strRef>
              <c:f>Sheet1!$A$2:$A$5</c:f>
              <c:strCache>
                <c:ptCount val="4"/>
                <c:pt idx="0">
                  <c:v>M 0</c:v>
                </c:pt>
                <c:pt idx="1">
                  <c:v>M 4</c:v>
                </c:pt>
                <c:pt idx="2">
                  <c:v>M 8</c:v>
                </c:pt>
                <c:pt idx="3">
                  <c:v>M 12</c:v>
                </c:pt>
              </c:strCache>
            </c:strRef>
          </c:cat>
          <c:val>
            <c:numRef>
              <c:f>Sheet1!$C$2:$C$5</c:f>
              <c:numCache>
                <c:formatCode>General</c:formatCode>
                <c:ptCount val="4"/>
                <c:pt idx="0">
                  <c:v>8.8000000000000007</c:v>
                </c:pt>
                <c:pt idx="1">
                  <c:v>8.5</c:v>
                </c:pt>
                <c:pt idx="2">
                  <c:v>8.6999999999999993</c:v>
                </c:pt>
                <c:pt idx="3">
                  <c:v>8.6999999999999993</c:v>
                </c:pt>
              </c:numCache>
            </c:numRef>
          </c:val>
          <c:smooth val="0"/>
          <c:extLst>
            <c:ext xmlns:c16="http://schemas.microsoft.com/office/drawing/2014/chart" uri="{C3380CC4-5D6E-409C-BE32-E72D297353CC}">
              <c16:uniqueId val="{00000001-DF65-4CF9-AFA8-34513CF92E67}"/>
            </c:ext>
          </c:extLst>
        </c:ser>
        <c:dLbls>
          <c:showLegendKey val="0"/>
          <c:showVal val="0"/>
          <c:showCatName val="0"/>
          <c:showSerName val="0"/>
          <c:showPercent val="0"/>
          <c:showBubbleSize val="0"/>
        </c:dLbls>
        <c:smooth val="0"/>
        <c:axId val="80508800"/>
        <c:axId val="80510336"/>
      </c:lineChart>
      <c:catAx>
        <c:axId val="80508800"/>
        <c:scaling>
          <c:orientation val="minMax"/>
        </c:scaling>
        <c:delete val="0"/>
        <c:axPos val="b"/>
        <c:numFmt formatCode="General" sourceLinked="0"/>
        <c:majorTickMark val="out"/>
        <c:minorTickMark val="none"/>
        <c:tickLblPos val="nextTo"/>
        <c:crossAx val="80510336"/>
        <c:crosses val="autoZero"/>
        <c:auto val="1"/>
        <c:lblAlgn val="ctr"/>
        <c:lblOffset val="100"/>
        <c:noMultiLvlLbl val="0"/>
      </c:catAx>
      <c:valAx>
        <c:axId val="80510336"/>
        <c:scaling>
          <c:orientation val="minMax"/>
        </c:scaling>
        <c:delete val="0"/>
        <c:axPos val="l"/>
        <c:majorGridlines/>
        <c:numFmt formatCode="General" sourceLinked="1"/>
        <c:majorTickMark val="out"/>
        <c:minorTickMark val="none"/>
        <c:tickLblPos val="nextTo"/>
        <c:crossAx val="80508800"/>
        <c:crosses val="autoZero"/>
        <c:crossBetween val="between"/>
      </c:valAx>
    </c:plotArea>
    <c:legend>
      <c:legendPos val="r"/>
      <c:overlay val="0"/>
    </c:legend>
    <c:plotVisOnly val="1"/>
    <c:dispBlanksAs val="gap"/>
    <c:showDLblsOverMax val="0"/>
  </c:chart>
  <c:txPr>
    <a:bodyPr/>
    <a:lstStyle/>
    <a:p>
      <a:pPr>
        <a:defRPr sz="1800"/>
      </a:pPr>
      <a:endParaRPr lang="en-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6641712399586401E-2"/>
          <c:y val="6.5666929755327494E-2"/>
          <c:w val="0.83454943132108494"/>
          <c:h val="0.82376225071313602"/>
        </c:manualLayout>
      </c:layout>
      <c:lineChart>
        <c:grouping val="standard"/>
        <c:varyColors val="0"/>
        <c:ser>
          <c:idx val="0"/>
          <c:order val="0"/>
          <c:tx>
            <c:strRef>
              <c:f>Sheet1!$B$1</c:f>
              <c:strCache>
                <c:ptCount val="1"/>
                <c:pt idx="0">
                  <c:v>PNP</c:v>
                </c:pt>
              </c:strCache>
            </c:strRef>
          </c:tx>
          <c:spPr>
            <a:ln>
              <a:solidFill>
                <a:schemeClr val="tx1"/>
              </a:solidFill>
              <a:prstDash val="sysDash"/>
            </a:ln>
          </c:spPr>
          <c:marker>
            <c:symbol val="none"/>
          </c:marker>
          <c:cat>
            <c:strRef>
              <c:f>Sheet1!$A$2:$A$5</c:f>
              <c:strCache>
                <c:ptCount val="4"/>
                <c:pt idx="0">
                  <c:v>M 0</c:v>
                </c:pt>
                <c:pt idx="1">
                  <c:v>M 4</c:v>
                </c:pt>
                <c:pt idx="2">
                  <c:v>M 8</c:v>
                </c:pt>
                <c:pt idx="3">
                  <c:v>M 12</c:v>
                </c:pt>
              </c:strCache>
            </c:strRef>
          </c:cat>
          <c:val>
            <c:numRef>
              <c:f>Sheet1!$B$2:$B$5</c:f>
              <c:numCache>
                <c:formatCode>General</c:formatCode>
                <c:ptCount val="4"/>
                <c:pt idx="0">
                  <c:v>23.5</c:v>
                </c:pt>
                <c:pt idx="1">
                  <c:v>25.9</c:v>
                </c:pt>
                <c:pt idx="2">
                  <c:v>26.4</c:v>
                </c:pt>
                <c:pt idx="3">
                  <c:v>27.4</c:v>
                </c:pt>
              </c:numCache>
            </c:numRef>
          </c:val>
          <c:smooth val="0"/>
          <c:extLst>
            <c:ext xmlns:c16="http://schemas.microsoft.com/office/drawing/2014/chart" uri="{C3380CC4-5D6E-409C-BE32-E72D297353CC}">
              <c16:uniqueId val="{00000000-7DF5-4521-B2EA-4CB19372034A}"/>
            </c:ext>
          </c:extLst>
        </c:ser>
        <c:ser>
          <c:idx val="1"/>
          <c:order val="1"/>
          <c:tx>
            <c:strRef>
              <c:f>Sheet1!$C$1</c:f>
              <c:strCache>
                <c:ptCount val="1"/>
                <c:pt idx="0">
                  <c:v>ICAU</c:v>
                </c:pt>
              </c:strCache>
            </c:strRef>
          </c:tx>
          <c:marker>
            <c:symbol val="none"/>
          </c:marker>
          <c:cat>
            <c:strRef>
              <c:f>Sheet1!$A$2:$A$5</c:f>
              <c:strCache>
                <c:ptCount val="4"/>
                <c:pt idx="0">
                  <c:v>M 0</c:v>
                </c:pt>
                <c:pt idx="1">
                  <c:v>M 4</c:v>
                </c:pt>
                <c:pt idx="2">
                  <c:v>M 8</c:v>
                </c:pt>
                <c:pt idx="3">
                  <c:v>M 12</c:v>
                </c:pt>
              </c:strCache>
            </c:strRef>
          </c:cat>
          <c:val>
            <c:numRef>
              <c:f>Sheet1!$C$2:$C$5</c:f>
              <c:numCache>
                <c:formatCode>General</c:formatCode>
                <c:ptCount val="4"/>
                <c:pt idx="0">
                  <c:v>26</c:v>
                </c:pt>
                <c:pt idx="1">
                  <c:v>27.1</c:v>
                </c:pt>
                <c:pt idx="2">
                  <c:v>26.4</c:v>
                </c:pt>
                <c:pt idx="3">
                  <c:v>26.4</c:v>
                </c:pt>
              </c:numCache>
            </c:numRef>
          </c:val>
          <c:smooth val="0"/>
          <c:extLst>
            <c:ext xmlns:c16="http://schemas.microsoft.com/office/drawing/2014/chart" uri="{C3380CC4-5D6E-409C-BE32-E72D297353CC}">
              <c16:uniqueId val="{00000001-7DF5-4521-B2EA-4CB19372034A}"/>
            </c:ext>
          </c:extLst>
        </c:ser>
        <c:dLbls>
          <c:showLegendKey val="0"/>
          <c:showVal val="0"/>
          <c:showCatName val="0"/>
          <c:showSerName val="0"/>
          <c:showPercent val="0"/>
          <c:showBubbleSize val="0"/>
        </c:dLbls>
        <c:smooth val="0"/>
        <c:axId val="80658432"/>
        <c:axId val="80659968"/>
      </c:lineChart>
      <c:catAx>
        <c:axId val="80658432"/>
        <c:scaling>
          <c:orientation val="minMax"/>
        </c:scaling>
        <c:delete val="0"/>
        <c:axPos val="b"/>
        <c:numFmt formatCode="General" sourceLinked="0"/>
        <c:majorTickMark val="out"/>
        <c:minorTickMark val="none"/>
        <c:tickLblPos val="nextTo"/>
        <c:crossAx val="80659968"/>
        <c:crosses val="autoZero"/>
        <c:auto val="1"/>
        <c:lblAlgn val="ctr"/>
        <c:lblOffset val="100"/>
        <c:noMultiLvlLbl val="0"/>
      </c:catAx>
      <c:valAx>
        <c:axId val="80659968"/>
        <c:scaling>
          <c:orientation val="minMax"/>
          <c:min val="22"/>
        </c:scaling>
        <c:delete val="0"/>
        <c:axPos val="l"/>
        <c:majorGridlines/>
        <c:numFmt formatCode="General" sourceLinked="1"/>
        <c:majorTickMark val="out"/>
        <c:minorTickMark val="none"/>
        <c:tickLblPos val="nextTo"/>
        <c:crossAx val="80658432"/>
        <c:crosses val="autoZero"/>
        <c:crossBetween val="between"/>
      </c:valAx>
    </c:plotArea>
    <c:legend>
      <c:legendPos val="r"/>
      <c:overlay val="0"/>
    </c:legend>
    <c:plotVisOnly val="1"/>
    <c:dispBlanksAs val="gap"/>
    <c:showDLblsOverMax val="0"/>
  </c:chart>
  <c:txPr>
    <a:bodyPr/>
    <a:lstStyle/>
    <a:p>
      <a:pPr>
        <a:defRPr sz="1800"/>
      </a:pPr>
      <a:endParaRPr lang="en-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50540344919963E-2"/>
          <c:y val="0.13430585190370076"/>
          <c:w val="0.94324945965508"/>
          <c:h val="0.79294951419575732"/>
        </c:manualLayout>
      </c:layout>
      <c:barChart>
        <c:barDir val="col"/>
        <c:grouping val="clustered"/>
        <c:varyColors val="0"/>
        <c:ser>
          <c:idx val="0"/>
          <c:order val="0"/>
          <c:tx>
            <c:strRef>
              <c:f>Sheet1!$B$1</c:f>
              <c:strCache>
                <c:ptCount val="1"/>
                <c:pt idx="0">
                  <c:v>PLWC</c:v>
                </c:pt>
              </c:strCache>
            </c:strRef>
          </c:tx>
          <c:spPr>
            <a:solidFill>
              <a:schemeClr val="accent1"/>
            </a:solidFill>
            <a:ln>
              <a:noFill/>
            </a:ln>
            <a:effectLst>
              <a:innerShdw blurRad="114300">
                <a:schemeClr val="accent1"/>
              </a:innerShdw>
            </a:effectLst>
          </c:spPr>
          <c:invertIfNegative val="0"/>
          <c:cat>
            <c:strRef>
              <c:f>Sheet1!$A$2:$A$6</c:f>
              <c:strCache>
                <c:ptCount val="5"/>
                <c:pt idx="0">
                  <c:v>ER Visit</c:v>
                </c:pt>
                <c:pt idx="1">
                  <c:v>Alcohol Use</c:v>
                </c:pt>
                <c:pt idx="2">
                  <c:v>Wellness</c:v>
                </c:pt>
                <c:pt idx="3">
                  <c:v>Treatment Input</c:v>
                </c:pt>
                <c:pt idx="4">
                  <c:v>Treatment Satisfaction</c:v>
                </c:pt>
              </c:strCache>
            </c:strRef>
          </c:cat>
          <c:val>
            <c:numRef>
              <c:f>Sheet1!$B$2:$B$6</c:f>
              <c:numCache>
                <c:formatCode>General</c:formatCode>
                <c:ptCount val="5"/>
                <c:pt idx="0">
                  <c:v>2.2999999999999998</c:v>
                </c:pt>
                <c:pt idx="1">
                  <c:v>2.5</c:v>
                </c:pt>
                <c:pt idx="2">
                  <c:v>3.5</c:v>
                </c:pt>
                <c:pt idx="3">
                  <c:v>4.5</c:v>
                </c:pt>
                <c:pt idx="4">
                  <c:v>4.5</c:v>
                </c:pt>
              </c:numCache>
            </c:numRef>
          </c:val>
          <c:extLst>
            <c:ext xmlns:c16="http://schemas.microsoft.com/office/drawing/2014/chart" uri="{C3380CC4-5D6E-409C-BE32-E72D297353CC}">
              <c16:uniqueId val="{00000000-9E62-4BB0-A2FA-98EBAFBF9412}"/>
            </c:ext>
          </c:extLst>
        </c:ser>
        <c:ser>
          <c:idx val="1"/>
          <c:order val="1"/>
          <c:tx>
            <c:strRef>
              <c:f>Sheet1!$C$1</c:f>
              <c:strCache>
                <c:ptCount val="1"/>
                <c:pt idx="0">
                  <c:v>TAU</c:v>
                </c:pt>
              </c:strCache>
            </c:strRef>
          </c:tx>
          <c:spPr>
            <a:pattFill prst="narHorz">
              <a:fgClr>
                <a:schemeClr val="accent2"/>
              </a:fgClr>
              <a:bgClr>
                <a:schemeClr val="accent2">
                  <a:lumMod val="20000"/>
                  <a:lumOff val="80000"/>
                </a:schemeClr>
              </a:bgClr>
            </a:pattFill>
            <a:ln w="25400" cmpd="sng">
              <a:solidFill>
                <a:schemeClr val="tx1"/>
              </a:solidFill>
            </a:ln>
            <a:effectLst>
              <a:innerShdw blurRad="114300">
                <a:schemeClr val="accent2"/>
              </a:innerShdw>
            </a:effectLst>
          </c:spPr>
          <c:invertIfNegative val="0"/>
          <c:cat>
            <c:strRef>
              <c:f>Sheet1!$A$2:$A$6</c:f>
              <c:strCache>
                <c:ptCount val="5"/>
                <c:pt idx="0">
                  <c:v>ER Visit</c:v>
                </c:pt>
                <c:pt idx="1">
                  <c:v>Alcohol Use</c:v>
                </c:pt>
                <c:pt idx="2">
                  <c:v>Wellness</c:v>
                </c:pt>
                <c:pt idx="3">
                  <c:v>Treatment Input</c:v>
                </c:pt>
                <c:pt idx="4">
                  <c:v>Treatment Satisfaction</c:v>
                </c:pt>
              </c:strCache>
            </c:strRef>
          </c:cat>
          <c:val>
            <c:numRef>
              <c:f>Sheet1!$C$2:$C$6</c:f>
              <c:numCache>
                <c:formatCode>General</c:formatCode>
                <c:ptCount val="5"/>
                <c:pt idx="0">
                  <c:v>4.3</c:v>
                </c:pt>
                <c:pt idx="1">
                  <c:v>4.4000000000000004</c:v>
                </c:pt>
                <c:pt idx="2">
                  <c:v>1.8</c:v>
                </c:pt>
                <c:pt idx="3">
                  <c:v>2.8</c:v>
                </c:pt>
                <c:pt idx="4">
                  <c:v>2.8</c:v>
                </c:pt>
              </c:numCache>
            </c:numRef>
          </c:val>
          <c:extLst>
            <c:ext xmlns:c16="http://schemas.microsoft.com/office/drawing/2014/chart" uri="{C3380CC4-5D6E-409C-BE32-E72D297353CC}">
              <c16:uniqueId val="{00000001-9E62-4BB0-A2FA-98EBAFBF9412}"/>
            </c:ext>
          </c:extLst>
        </c:ser>
        <c:dLbls>
          <c:showLegendKey val="0"/>
          <c:showVal val="0"/>
          <c:showCatName val="0"/>
          <c:showSerName val="0"/>
          <c:showPercent val="0"/>
          <c:showBubbleSize val="0"/>
        </c:dLbls>
        <c:gapWidth val="164"/>
        <c:overlap val="-22"/>
        <c:axId val="1473016527"/>
        <c:axId val="1473021519"/>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extLst>
                      <c:ext uri="{02D57815-91ED-43cb-92C2-25804820EDAC}">
                        <c15:formulaRef>
                          <c15:sqref>Sheet1!$A$2:$A$6</c15:sqref>
                        </c15:formulaRef>
                      </c:ext>
                    </c:extLst>
                    <c:strCache>
                      <c:ptCount val="5"/>
                      <c:pt idx="0">
                        <c:v>ER Visit</c:v>
                      </c:pt>
                      <c:pt idx="1">
                        <c:v>Alcohol Use</c:v>
                      </c:pt>
                      <c:pt idx="2">
                        <c:v>Wellness</c:v>
                      </c:pt>
                      <c:pt idx="3">
                        <c:v>Treatment Input</c:v>
                      </c:pt>
                      <c:pt idx="4">
                        <c:v>Treatment Satisfaction</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2-9E62-4BB0-A2FA-98EBAFBF9412}"/>
                  </c:ext>
                </c:extLst>
              </c15:ser>
            </c15:filteredBarSeries>
          </c:ext>
        </c:extLst>
      </c:barChart>
      <c:catAx>
        <c:axId val="147301652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473021519"/>
        <c:crosses val="autoZero"/>
        <c:auto val="1"/>
        <c:lblAlgn val="ctr"/>
        <c:lblOffset val="100"/>
        <c:noMultiLvlLbl val="0"/>
      </c:catAx>
      <c:valAx>
        <c:axId val="1473021519"/>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4730165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legend>
    <c:plotVisOnly val="1"/>
    <c:dispBlanksAs val="gap"/>
    <c:showDLblsOverMax val="0"/>
  </c:chart>
  <c:spPr>
    <a:noFill/>
    <a:ln>
      <a:noFill/>
    </a:ln>
    <a:effectLst/>
  </c:spPr>
  <c:txPr>
    <a:bodyPr/>
    <a:lstStyle/>
    <a:p>
      <a:pPr>
        <a:defRPr/>
      </a:pPr>
      <a:endParaRPr lang="en-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50AE4-69EE-4893-96DF-4B72D674D719}"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A1F2ACC9-0EEB-444C-8A2B-38DE5FA63EC2}">
      <dgm:prSet phldrT="[Text]"/>
      <dgm:spPr>
        <a:xfrm>
          <a:off x="3256764" y="2792278"/>
          <a:ext cx="2471400" cy="2345382"/>
        </a:xfrm>
        <a:prstGeom prst="ellipse">
          <a:avLst/>
        </a:prstGeom>
      </dgm:spPr>
      <dgm:t>
        <a:bodyPr/>
        <a:lstStyle/>
        <a:p>
          <a:r>
            <a:rPr lang="en-US">
              <a:latin typeface="Gill Sans MT" panose="020B0502020104020203"/>
              <a:ea typeface="+mn-ea"/>
              <a:cs typeface="+mn-cs"/>
            </a:rPr>
            <a:t>Community Stakeholders</a:t>
          </a:r>
          <a:endParaRPr lang="en-US" dirty="0">
            <a:latin typeface="Gill Sans MT" panose="020B0502020104020203"/>
            <a:ea typeface="+mn-ea"/>
            <a:cs typeface="+mn-cs"/>
          </a:endParaRPr>
        </a:p>
      </dgm:t>
    </dgm:pt>
    <dgm:pt modelId="{61631901-6427-4734-AAB5-D4B0AB10050E}" type="parTrans" cxnId="{9D34087B-7246-4947-A4B7-CCBD5F4092FE}">
      <dgm:prSet/>
      <dgm:spPr/>
      <dgm:t>
        <a:bodyPr/>
        <a:lstStyle/>
        <a:p>
          <a:endParaRPr lang="en-US"/>
        </a:p>
      </dgm:t>
    </dgm:pt>
    <dgm:pt modelId="{9D70DA3F-EDB1-4435-8B35-DED2D0D185A3}" type="sibTrans" cxnId="{9D34087B-7246-4947-A4B7-CCBD5F4092FE}">
      <dgm:prSet/>
      <dgm:spPr/>
      <dgm:t>
        <a:bodyPr/>
        <a:lstStyle/>
        <a:p>
          <a:endParaRPr lang="en-US"/>
        </a:p>
      </dgm:t>
    </dgm:pt>
    <dgm:pt modelId="{08780232-D755-4C23-B1C5-6FF09865999D}">
      <dgm:prSet phldrT="[Text]"/>
      <dgm:spPr>
        <a:xfrm>
          <a:off x="0" y="1632836"/>
          <a:ext cx="2228113" cy="1782490"/>
        </a:xfrm>
        <a:prstGeom prst="roundRect">
          <a:avLst>
            <a:gd name="adj" fmla="val 10000"/>
          </a:avLst>
        </a:prstGeom>
      </dgm:spPr>
      <dgm:t>
        <a:bodyPr/>
        <a:lstStyle/>
        <a:p>
          <a:r>
            <a:rPr lang="en-US" dirty="0">
              <a:latin typeface="Gill Sans MT" panose="020B0502020104020203"/>
              <a:ea typeface="+mn-ea"/>
              <a:cs typeface="+mn-cs"/>
            </a:rPr>
            <a:t>Person with Lived Experience</a:t>
          </a:r>
        </a:p>
      </dgm:t>
    </dgm:pt>
    <dgm:pt modelId="{2768A795-DA2C-4A81-8C74-24E35B5EACFC}" type="parTrans" cxnId="{BB63AA15-83B8-4441-8EEB-ADE04C71DA56}">
      <dgm:prSet/>
      <dgm:spPr>
        <a:xfrm rot="12185892">
          <a:off x="1021348" y="2643548"/>
          <a:ext cx="2312894" cy="668434"/>
        </a:xfrm>
        <a:prstGeom prst="leftArrow">
          <a:avLst>
            <a:gd name="adj1" fmla="val 60000"/>
            <a:gd name="adj2" fmla="val 50000"/>
          </a:avLst>
        </a:prstGeom>
      </dgm:spPr>
      <dgm:t>
        <a:bodyPr/>
        <a:lstStyle/>
        <a:p>
          <a:endParaRPr lang="en-US"/>
        </a:p>
      </dgm:t>
    </dgm:pt>
    <dgm:pt modelId="{810DA244-CC00-4438-A5E0-36DB36D13640}" type="sibTrans" cxnId="{BB63AA15-83B8-4441-8EEB-ADE04C71DA56}">
      <dgm:prSet/>
      <dgm:spPr/>
      <dgm:t>
        <a:bodyPr/>
        <a:lstStyle/>
        <a:p>
          <a:endParaRPr lang="en-US"/>
        </a:p>
      </dgm:t>
    </dgm:pt>
    <dgm:pt modelId="{4944B920-708D-4E44-9924-0DC946C4BD93}">
      <dgm:prSet phldrT="[Text]"/>
      <dgm:spPr>
        <a:xfrm>
          <a:off x="3378805" y="365505"/>
          <a:ext cx="2228113" cy="1782490"/>
        </a:xfrm>
        <a:prstGeom prst="roundRect">
          <a:avLst>
            <a:gd name="adj" fmla="val 10000"/>
          </a:avLst>
        </a:prstGeom>
      </dgm:spPr>
      <dgm:t>
        <a:bodyPr/>
        <a:lstStyle/>
        <a:p>
          <a:r>
            <a:rPr lang="en-US" dirty="0">
              <a:latin typeface="Gill Sans MT" panose="020B0502020104020203"/>
              <a:ea typeface="+mn-ea"/>
              <a:cs typeface="+mn-cs"/>
            </a:rPr>
            <a:t>Academic Researcher</a:t>
          </a:r>
        </a:p>
      </dgm:t>
    </dgm:pt>
    <dgm:pt modelId="{3D638FD7-E79B-4F4F-A873-E9CFA32290D8}" type="parTrans" cxnId="{46B7CD49-6FD9-433D-B204-8E5CE8AD0F1B}">
      <dgm:prSet/>
      <dgm:spPr>
        <a:xfrm rot="16200504">
          <a:off x="3767218" y="1648070"/>
          <a:ext cx="1451074" cy="668434"/>
        </a:xfrm>
        <a:prstGeom prst="leftArrow">
          <a:avLst>
            <a:gd name="adj1" fmla="val 60000"/>
            <a:gd name="adj2" fmla="val 50000"/>
          </a:avLst>
        </a:prstGeom>
      </dgm:spPr>
      <dgm:t>
        <a:bodyPr/>
        <a:lstStyle/>
        <a:p>
          <a:endParaRPr lang="en-US"/>
        </a:p>
      </dgm:t>
    </dgm:pt>
    <dgm:pt modelId="{85316624-33EC-4A14-897F-C561D6F500D7}" type="sibTrans" cxnId="{46B7CD49-6FD9-433D-B204-8E5CE8AD0F1B}">
      <dgm:prSet/>
      <dgm:spPr/>
      <dgm:t>
        <a:bodyPr/>
        <a:lstStyle/>
        <a:p>
          <a:endParaRPr lang="en-US"/>
        </a:p>
      </dgm:t>
    </dgm:pt>
    <dgm:pt modelId="{00ABE8B2-C5BF-4F95-8B1D-24A0C7EE428D}">
      <dgm:prSet phldrT="[Text]"/>
      <dgm:spPr>
        <a:xfrm>
          <a:off x="6756816" y="1847053"/>
          <a:ext cx="2228113" cy="1782490"/>
        </a:xfrm>
        <a:prstGeom prst="roundRect">
          <a:avLst>
            <a:gd name="adj" fmla="val 10000"/>
          </a:avLst>
        </a:prstGeom>
      </dgm:spPr>
      <dgm:t>
        <a:bodyPr/>
        <a:lstStyle/>
        <a:p>
          <a:r>
            <a:rPr lang="en-US">
              <a:latin typeface="Gill Sans MT" panose="020B0502020104020203"/>
              <a:ea typeface="+mn-ea"/>
              <a:cs typeface="+mn-cs"/>
            </a:rPr>
            <a:t>Community Advocate</a:t>
          </a:r>
          <a:endParaRPr lang="en-US" dirty="0">
            <a:latin typeface="Gill Sans MT" panose="020B0502020104020203"/>
            <a:ea typeface="+mn-ea"/>
            <a:cs typeface="+mn-cs"/>
          </a:endParaRPr>
        </a:p>
      </dgm:t>
    </dgm:pt>
    <dgm:pt modelId="{9293FE79-E351-430B-83DD-0A9167369D8B}" type="parTrans" cxnId="{85752AE2-8F0D-4492-8F25-327E9CA9B673}">
      <dgm:prSet/>
      <dgm:spPr>
        <a:xfrm rot="20402668">
          <a:off x="5701779" y="2785683"/>
          <a:ext cx="2236227" cy="668434"/>
        </a:xfrm>
        <a:prstGeom prst="leftArrow">
          <a:avLst>
            <a:gd name="adj1" fmla="val 60000"/>
            <a:gd name="adj2" fmla="val 50000"/>
          </a:avLst>
        </a:prstGeom>
      </dgm:spPr>
      <dgm:t>
        <a:bodyPr/>
        <a:lstStyle/>
        <a:p>
          <a:endParaRPr lang="en-US"/>
        </a:p>
      </dgm:t>
    </dgm:pt>
    <dgm:pt modelId="{62ABFD75-7262-4D0D-9990-3EDD83C1B2AD}" type="sibTrans" cxnId="{85752AE2-8F0D-4492-8F25-327E9CA9B673}">
      <dgm:prSet/>
      <dgm:spPr/>
      <dgm:t>
        <a:bodyPr/>
        <a:lstStyle/>
        <a:p>
          <a:endParaRPr lang="en-US"/>
        </a:p>
      </dgm:t>
    </dgm:pt>
    <dgm:pt modelId="{D609958A-888E-4E7B-9575-AFDD7727224C}" type="pres">
      <dgm:prSet presAssocID="{CFF50AE4-69EE-4893-96DF-4B72D674D719}" presName="cycle" presStyleCnt="0">
        <dgm:presLayoutVars>
          <dgm:chMax val="1"/>
          <dgm:dir/>
          <dgm:animLvl val="ctr"/>
          <dgm:resizeHandles val="exact"/>
        </dgm:presLayoutVars>
      </dgm:prSet>
      <dgm:spPr/>
    </dgm:pt>
    <dgm:pt modelId="{CDB68390-CF39-458F-B87F-C88BAC2B17A1}" type="pres">
      <dgm:prSet presAssocID="{A1F2ACC9-0EEB-444C-8A2B-38DE5FA63EC2}" presName="centerShape" presStyleLbl="node0" presStyleIdx="0" presStyleCnt="1" custScaleX="105373"/>
      <dgm:spPr/>
    </dgm:pt>
    <dgm:pt modelId="{6D32A1EE-3584-4974-AB8B-332B5574A970}" type="pres">
      <dgm:prSet presAssocID="{2768A795-DA2C-4A81-8C74-24E35B5EACFC}" presName="parTrans" presStyleLbl="bgSibTrans2D1" presStyleIdx="0" presStyleCnt="3"/>
      <dgm:spPr/>
    </dgm:pt>
    <dgm:pt modelId="{75649F8F-96FB-44A4-9608-BA47A4FB6117}" type="pres">
      <dgm:prSet presAssocID="{08780232-D755-4C23-B1C5-6FF09865999D}" presName="node" presStyleLbl="node1" presStyleIdx="0" presStyleCnt="3" custRadScaleRad="149105" custRadScaleInc="-27780">
        <dgm:presLayoutVars>
          <dgm:bulletEnabled val="1"/>
        </dgm:presLayoutVars>
      </dgm:prSet>
      <dgm:spPr/>
    </dgm:pt>
    <dgm:pt modelId="{300EC21C-A648-431B-8143-C004DB034D49}" type="pres">
      <dgm:prSet presAssocID="{3D638FD7-E79B-4F4F-A873-E9CFA32290D8}" presName="parTrans" presStyleLbl="bgSibTrans2D1" presStyleIdx="1" presStyleCnt="3"/>
      <dgm:spPr/>
    </dgm:pt>
    <dgm:pt modelId="{09AF441D-111B-43E8-BCE6-210AAF3BF920}" type="pres">
      <dgm:prSet presAssocID="{4944B920-708D-4E44-9924-0DC946C4BD93}" presName="node" presStyleLbl="node1" presStyleIdx="1" presStyleCnt="3" custRadScaleRad="83508" custRadScaleInc="-855">
        <dgm:presLayoutVars>
          <dgm:bulletEnabled val="1"/>
        </dgm:presLayoutVars>
      </dgm:prSet>
      <dgm:spPr/>
    </dgm:pt>
    <dgm:pt modelId="{08784C1B-7A97-4BDE-9BA2-7985BAD9F1C3}" type="pres">
      <dgm:prSet presAssocID="{9293FE79-E351-430B-83DD-0A9167369D8B}" presName="parTrans" presStyleLbl="bgSibTrans2D1" presStyleIdx="2" presStyleCnt="3"/>
      <dgm:spPr/>
    </dgm:pt>
    <dgm:pt modelId="{87923EF6-D19C-4498-827B-353113206CE8}" type="pres">
      <dgm:prSet presAssocID="{00ABE8B2-C5BF-4F95-8B1D-24A0C7EE428D}" presName="node" presStyleLbl="node1" presStyleIdx="2" presStyleCnt="3" custRadScaleRad="147061" custRadScaleInc="32079">
        <dgm:presLayoutVars>
          <dgm:bulletEnabled val="1"/>
        </dgm:presLayoutVars>
      </dgm:prSet>
      <dgm:spPr/>
    </dgm:pt>
  </dgm:ptLst>
  <dgm:cxnLst>
    <dgm:cxn modelId="{F9414C0B-E0D8-4351-9DE8-B07876678790}" type="presOf" srcId="{A1F2ACC9-0EEB-444C-8A2B-38DE5FA63EC2}" destId="{CDB68390-CF39-458F-B87F-C88BAC2B17A1}" srcOrd="0" destOrd="0" presId="urn:microsoft.com/office/officeart/2005/8/layout/radial4"/>
    <dgm:cxn modelId="{124A870B-5DB4-4874-80A4-3AFAB17E90F2}" type="presOf" srcId="{3D638FD7-E79B-4F4F-A873-E9CFA32290D8}" destId="{300EC21C-A648-431B-8143-C004DB034D49}" srcOrd="0" destOrd="0" presId="urn:microsoft.com/office/officeart/2005/8/layout/radial4"/>
    <dgm:cxn modelId="{4DF9AB10-7C88-4FAD-A829-3AAD23850573}" type="presOf" srcId="{9293FE79-E351-430B-83DD-0A9167369D8B}" destId="{08784C1B-7A97-4BDE-9BA2-7985BAD9F1C3}" srcOrd="0" destOrd="0" presId="urn:microsoft.com/office/officeart/2005/8/layout/radial4"/>
    <dgm:cxn modelId="{BB63AA15-83B8-4441-8EEB-ADE04C71DA56}" srcId="{A1F2ACC9-0EEB-444C-8A2B-38DE5FA63EC2}" destId="{08780232-D755-4C23-B1C5-6FF09865999D}" srcOrd="0" destOrd="0" parTransId="{2768A795-DA2C-4A81-8C74-24E35B5EACFC}" sibTransId="{810DA244-CC00-4438-A5E0-36DB36D13640}"/>
    <dgm:cxn modelId="{46B7CD49-6FD9-433D-B204-8E5CE8AD0F1B}" srcId="{A1F2ACC9-0EEB-444C-8A2B-38DE5FA63EC2}" destId="{4944B920-708D-4E44-9924-0DC946C4BD93}" srcOrd="1" destOrd="0" parTransId="{3D638FD7-E79B-4F4F-A873-E9CFA32290D8}" sibTransId="{85316624-33EC-4A14-897F-C561D6F500D7}"/>
    <dgm:cxn modelId="{9D34087B-7246-4947-A4B7-CCBD5F4092FE}" srcId="{CFF50AE4-69EE-4893-96DF-4B72D674D719}" destId="{A1F2ACC9-0EEB-444C-8A2B-38DE5FA63EC2}" srcOrd="0" destOrd="0" parTransId="{61631901-6427-4734-AAB5-D4B0AB10050E}" sibTransId="{9D70DA3F-EDB1-4435-8B35-DED2D0D185A3}"/>
    <dgm:cxn modelId="{465DEC8B-C811-4FB9-B28F-F4DFC6E05A21}" type="presOf" srcId="{CFF50AE4-69EE-4893-96DF-4B72D674D719}" destId="{D609958A-888E-4E7B-9575-AFDD7727224C}" srcOrd="0" destOrd="0" presId="urn:microsoft.com/office/officeart/2005/8/layout/radial4"/>
    <dgm:cxn modelId="{F528DE9C-91CE-4B4D-BA20-C5E6C53EABC8}" type="presOf" srcId="{2768A795-DA2C-4A81-8C74-24E35B5EACFC}" destId="{6D32A1EE-3584-4974-AB8B-332B5574A970}" srcOrd="0" destOrd="0" presId="urn:microsoft.com/office/officeart/2005/8/layout/radial4"/>
    <dgm:cxn modelId="{A2C72BAA-CC7D-4950-9086-61EAD001D6F2}" type="presOf" srcId="{00ABE8B2-C5BF-4F95-8B1D-24A0C7EE428D}" destId="{87923EF6-D19C-4498-827B-353113206CE8}" srcOrd="0" destOrd="0" presId="urn:microsoft.com/office/officeart/2005/8/layout/radial4"/>
    <dgm:cxn modelId="{CCBA7CB1-66F4-42D1-B851-CED5165C05D9}" type="presOf" srcId="{08780232-D755-4C23-B1C5-6FF09865999D}" destId="{75649F8F-96FB-44A4-9608-BA47A4FB6117}" srcOrd="0" destOrd="0" presId="urn:microsoft.com/office/officeart/2005/8/layout/radial4"/>
    <dgm:cxn modelId="{C73DF4B7-FAE3-46D8-9C37-97345A040FF3}" type="presOf" srcId="{4944B920-708D-4E44-9924-0DC946C4BD93}" destId="{09AF441D-111B-43E8-BCE6-210AAF3BF920}" srcOrd="0" destOrd="0" presId="urn:microsoft.com/office/officeart/2005/8/layout/radial4"/>
    <dgm:cxn modelId="{85752AE2-8F0D-4492-8F25-327E9CA9B673}" srcId="{A1F2ACC9-0EEB-444C-8A2B-38DE5FA63EC2}" destId="{00ABE8B2-C5BF-4F95-8B1D-24A0C7EE428D}" srcOrd="2" destOrd="0" parTransId="{9293FE79-E351-430B-83DD-0A9167369D8B}" sibTransId="{62ABFD75-7262-4D0D-9990-3EDD83C1B2AD}"/>
    <dgm:cxn modelId="{2C45725D-6FE3-41AC-8719-E7366562BA50}" type="presParOf" srcId="{D609958A-888E-4E7B-9575-AFDD7727224C}" destId="{CDB68390-CF39-458F-B87F-C88BAC2B17A1}" srcOrd="0" destOrd="0" presId="urn:microsoft.com/office/officeart/2005/8/layout/radial4"/>
    <dgm:cxn modelId="{8E8192CE-A72C-4F35-8AAD-5601F9F999DA}" type="presParOf" srcId="{D609958A-888E-4E7B-9575-AFDD7727224C}" destId="{6D32A1EE-3584-4974-AB8B-332B5574A970}" srcOrd="1" destOrd="0" presId="urn:microsoft.com/office/officeart/2005/8/layout/radial4"/>
    <dgm:cxn modelId="{6F508E43-93DB-4C61-BE6C-ACD6BB8F0EAC}" type="presParOf" srcId="{D609958A-888E-4E7B-9575-AFDD7727224C}" destId="{75649F8F-96FB-44A4-9608-BA47A4FB6117}" srcOrd="2" destOrd="0" presId="urn:microsoft.com/office/officeart/2005/8/layout/radial4"/>
    <dgm:cxn modelId="{AFA687C4-D612-4F93-A884-F50411C8CCF4}" type="presParOf" srcId="{D609958A-888E-4E7B-9575-AFDD7727224C}" destId="{300EC21C-A648-431B-8143-C004DB034D49}" srcOrd="3" destOrd="0" presId="urn:microsoft.com/office/officeart/2005/8/layout/radial4"/>
    <dgm:cxn modelId="{C770C27A-B09E-4257-93D9-EA078337A295}" type="presParOf" srcId="{D609958A-888E-4E7B-9575-AFDD7727224C}" destId="{09AF441D-111B-43E8-BCE6-210AAF3BF920}" srcOrd="4" destOrd="0" presId="urn:microsoft.com/office/officeart/2005/8/layout/radial4"/>
    <dgm:cxn modelId="{D074B1D1-3B9B-45D4-B799-4C59F9E3A663}" type="presParOf" srcId="{D609958A-888E-4E7B-9575-AFDD7727224C}" destId="{08784C1B-7A97-4BDE-9BA2-7985BAD9F1C3}" srcOrd="5" destOrd="0" presId="urn:microsoft.com/office/officeart/2005/8/layout/radial4"/>
    <dgm:cxn modelId="{1BD6293F-A0EC-4BED-99FE-6A0648DF2942}" type="presParOf" srcId="{D609958A-888E-4E7B-9575-AFDD7727224C}" destId="{87923EF6-D19C-4498-827B-353113206CE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8390-CF39-458F-B87F-C88BAC2B17A1}">
      <dsp:nvSpPr>
        <dsp:cNvPr id="0" name=""/>
        <dsp:cNvSpPr/>
      </dsp:nvSpPr>
      <dsp:spPr>
        <a:xfrm>
          <a:off x="3497516" y="2601717"/>
          <a:ext cx="2301365" cy="218401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a:ea typeface="+mn-ea"/>
              <a:cs typeface="+mn-cs"/>
            </a:rPr>
            <a:t>Community Stakeholders</a:t>
          </a:r>
          <a:endParaRPr lang="en-US" sz="2400" kern="1200" dirty="0">
            <a:latin typeface="Gill Sans MT" panose="020B0502020104020203"/>
            <a:ea typeface="+mn-ea"/>
            <a:cs typeface="+mn-cs"/>
          </a:endParaRPr>
        </a:p>
      </dsp:txBody>
      <dsp:txXfrm>
        <a:off x="3834543" y="2921559"/>
        <a:ext cx="1627311" cy="1544334"/>
      </dsp:txXfrm>
    </dsp:sp>
    <dsp:sp modelId="{6D32A1EE-3584-4974-AB8B-332B5574A970}">
      <dsp:nvSpPr>
        <dsp:cNvPr id="0" name=""/>
        <dsp:cNvSpPr/>
      </dsp:nvSpPr>
      <dsp:spPr>
        <a:xfrm rot="12023528">
          <a:off x="957185" y="2486261"/>
          <a:ext cx="2560154" cy="622445"/>
        </a:xfrm>
        <a:prstGeom prst="lef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5649F8F-96FB-44A4-9608-BA47A4FB6117}">
      <dsp:nvSpPr>
        <dsp:cNvPr id="0" name=""/>
        <dsp:cNvSpPr/>
      </dsp:nvSpPr>
      <dsp:spPr>
        <a:xfrm>
          <a:off x="0" y="1521522"/>
          <a:ext cx="2074817" cy="165985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Gill Sans MT" panose="020B0502020104020203"/>
              <a:ea typeface="+mn-ea"/>
              <a:cs typeface="+mn-cs"/>
            </a:rPr>
            <a:t>Person with Lived Experience</a:t>
          </a:r>
        </a:p>
      </dsp:txBody>
      <dsp:txXfrm>
        <a:off x="48615" y="1570137"/>
        <a:ext cx="1977587" cy="1562623"/>
      </dsp:txXfrm>
    </dsp:sp>
    <dsp:sp modelId="{300EC21C-A648-431B-8143-C004DB034D49}">
      <dsp:nvSpPr>
        <dsp:cNvPr id="0" name=""/>
        <dsp:cNvSpPr/>
      </dsp:nvSpPr>
      <dsp:spPr>
        <a:xfrm rot="16169220">
          <a:off x="4018919" y="1605791"/>
          <a:ext cx="1226743" cy="622445"/>
        </a:xfrm>
        <a:prstGeom prst="lef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9AF441D-111B-43E8-BCE6-210AAF3BF920}">
      <dsp:nvSpPr>
        <dsp:cNvPr id="0" name=""/>
        <dsp:cNvSpPr/>
      </dsp:nvSpPr>
      <dsp:spPr>
        <a:xfrm>
          <a:off x="3589390" y="473740"/>
          <a:ext cx="2074817" cy="165985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Gill Sans MT" panose="020B0502020104020203"/>
              <a:ea typeface="+mn-ea"/>
              <a:cs typeface="+mn-cs"/>
            </a:rPr>
            <a:t>Academic Researcher</a:t>
          </a:r>
        </a:p>
      </dsp:txBody>
      <dsp:txXfrm>
        <a:off x="3638005" y="522355"/>
        <a:ext cx="1977587" cy="1562623"/>
      </dsp:txXfrm>
    </dsp:sp>
    <dsp:sp modelId="{08784C1B-7A97-4BDE-9BA2-7985BAD9F1C3}">
      <dsp:nvSpPr>
        <dsp:cNvPr id="0" name=""/>
        <dsp:cNvSpPr/>
      </dsp:nvSpPr>
      <dsp:spPr>
        <a:xfrm rot="20546327">
          <a:off x="5820155" y="2616489"/>
          <a:ext cx="2497021" cy="622445"/>
        </a:xfrm>
        <a:prstGeom prst="lef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7923EF6-D19C-4498-827B-353113206CE8}">
      <dsp:nvSpPr>
        <dsp:cNvPr id="0" name=""/>
        <dsp:cNvSpPr/>
      </dsp:nvSpPr>
      <dsp:spPr>
        <a:xfrm>
          <a:off x="7221581" y="1721079"/>
          <a:ext cx="2074817" cy="165985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Gill Sans MT" panose="020B0502020104020203"/>
              <a:ea typeface="+mn-ea"/>
              <a:cs typeface="+mn-cs"/>
            </a:rPr>
            <a:t>Community Advocate</a:t>
          </a:r>
          <a:endParaRPr lang="en-US" sz="3000" kern="1200" dirty="0">
            <a:latin typeface="Gill Sans MT" panose="020B0502020104020203"/>
            <a:ea typeface="+mn-ea"/>
            <a:cs typeface="+mn-cs"/>
          </a:endParaRPr>
        </a:p>
      </dsp:txBody>
      <dsp:txXfrm>
        <a:off x="7270196" y="1769694"/>
        <a:ext cx="1977587" cy="1562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0.49716</cdr:x>
      <cdr:y>0.11979</cdr:y>
    </cdr:from>
    <cdr:to>
      <cdr:x>0.56192</cdr:x>
      <cdr:y>0.37227</cdr:y>
    </cdr:to>
    <cdr:sp macro="" textlink="">
      <cdr:nvSpPr>
        <cdr:cNvPr id="2" name="TextBox 1"/>
        <cdr:cNvSpPr txBox="1"/>
      </cdr:nvSpPr>
      <cdr:spPr>
        <a:xfrm xmlns:a="http://schemas.openxmlformats.org/drawingml/2006/main">
          <a:off x="5000634" y="481882"/>
          <a:ext cx="651382"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0" b="1"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0.34914</cdr:x>
      <cdr:y>0.12973</cdr:y>
    </cdr:from>
    <cdr:to>
      <cdr:x>0.39906</cdr:x>
      <cdr:y>0.24127</cdr:y>
    </cdr:to>
    <cdr:sp macro="" textlink="">
      <cdr:nvSpPr>
        <cdr:cNvPr id="2" name="TextBox 9"/>
        <cdr:cNvSpPr txBox="1"/>
      </cdr:nvSpPr>
      <cdr:spPr>
        <a:xfrm xmlns:a="http://schemas.openxmlformats.org/drawingml/2006/main">
          <a:off x="3418597" y="536916"/>
          <a:ext cx="48873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t>#</a:t>
          </a:r>
          <a:endParaRPr lang="en-US" dirty="0"/>
        </a:p>
      </cdr:txBody>
    </cdr:sp>
  </cdr:relSizeAnchor>
  <cdr:relSizeAnchor xmlns:cdr="http://schemas.openxmlformats.org/drawingml/2006/chartDrawing">
    <cdr:from>
      <cdr:x>0.87414</cdr:x>
      <cdr:y>0.13156</cdr:y>
    </cdr:from>
    <cdr:to>
      <cdr:x>0.92406</cdr:x>
      <cdr:y>0.28773</cdr:y>
    </cdr:to>
    <cdr:sp macro="" textlink="">
      <cdr:nvSpPr>
        <cdr:cNvPr id="3" name="TextBox 9"/>
        <cdr:cNvSpPr txBox="1"/>
      </cdr:nvSpPr>
      <cdr:spPr>
        <a:xfrm xmlns:a="http://schemas.openxmlformats.org/drawingml/2006/main">
          <a:off x="8559129" y="544513"/>
          <a:ext cx="4887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600" b="1" dirty="0"/>
            <a:t>*</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566" cy="466712"/>
          </a:xfrm>
          <a:prstGeom prst="rect">
            <a:avLst/>
          </a:prstGeom>
        </p:spPr>
        <p:txBody>
          <a:bodyPr vert="horz" lIns="90471" tIns="45235" rIns="90471" bIns="45235" rtlCol="0"/>
          <a:lstStyle>
            <a:lvl1pPr algn="l">
              <a:defRPr sz="1200"/>
            </a:lvl1pPr>
          </a:lstStyle>
          <a:p>
            <a:endParaRPr lang="en-US"/>
          </a:p>
        </p:txBody>
      </p:sp>
      <p:sp>
        <p:nvSpPr>
          <p:cNvPr id="3" name="Date Placeholder 2"/>
          <p:cNvSpPr>
            <a:spLocks noGrp="1"/>
          </p:cNvSpPr>
          <p:nvPr>
            <p:ph type="dt" sz="quarter" idx="1"/>
          </p:nvPr>
        </p:nvSpPr>
        <p:spPr>
          <a:xfrm>
            <a:off x="3884094" y="1"/>
            <a:ext cx="2972736" cy="466712"/>
          </a:xfrm>
          <a:prstGeom prst="rect">
            <a:avLst/>
          </a:prstGeom>
        </p:spPr>
        <p:txBody>
          <a:bodyPr vert="horz" lIns="90471" tIns="45235" rIns="90471" bIns="45235" rtlCol="0"/>
          <a:lstStyle>
            <a:lvl1pPr algn="r">
              <a:defRPr sz="1200"/>
            </a:lvl1pPr>
          </a:lstStyle>
          <a:p>
            <a:fld id="{C7A5C385-9FE8-4790-91E4-641199411D50}" type="datetimeFigureOut">
              <a:rPr lang="en-US" smtClean="0"/>
              <a:t>5/18/20</a:t>
            </a:fld>
            <a:endParaRPr lang="en-US"/>
          </a:p>
        </p:txBody>
      </p:sp>
      <p:sp>
        <p:nvSpPr>
          <p:cNvPr id="4" name="Footer Placeholder 3"/>
          <p:cNvSpPr>
            <a:spLocks noGrp="1"/>
          </p:cNvSpPr>
          <p:nvPr>
            <p:ph type="ftr" sz="quarter" idx="2"/>
          </p:nvPr>
        </p:nvSpPr>
        <p:spPr>
          <a:xfrm>
            <a:off x="0" y="8829689"/>
            <a:ext cx="2971566" cy="466712"/>
          </a:xfrm>
          <a:prstGeom prst="rect">
            <a:avLst/>
          </a:prstGeom>
        </p:spPr>
        <p:txBody>
          <a:bodyPr vert="horz" lIns="90471" tIns="45235" rIns="90471" bIns="45235" rtlCol="0" anchor="b"/>
          <a:lstStyle>
            <a:lvl1pPr algn="l">
              <a:defRPr sz="1200"/>
            </a:lvl1pPr>
          </a:lstStyle>
          <a:p>
            <a:endParaRPr lang="en-US"/>
          </a:p>
        </p:txBody>
      </p:sp>
      <p:sp>
        <p:nvSpPr>
          <p:cNvPr id="5" name="Slide Number Placeholder 4"/>
          <p:cNvSpPr>
            <a:spLocks noGrp="1"/>
          </p:cNvSpPr>
          <p:nvPr>
            <p:ph type="sldNum" sz="quarter" idx="3"/>
          </p:nvPr>
        </p:nvSpPr>
        <p:spPr>
          <a:xfrm>
            <a:off x="3884094" y="8829689"/>
            <a:ext cx="2972736" cy="466712"/>
          </a:xfrm>
          <a:prstGeom prst="rect">
            <a:avLst/>
          </a:prstGeom>
        </p:spPr>
        <p:txBody>
          <a:bodyPr vert="horz" lIns="90471" tIns="45235" rIns="90471" bIns="45235" rtlCol="0" anchor="b"/>
          <a:lstStyle>
            <a:lvl1pPr algn="r">
              <a:defRPr sz="1200"/>
            </a:lvl1pPr>
          </a:lstStyle>
          <a:p>
            <a:fld id="{6D83CDC5-68AC-4353-928B-E22D82FF40B2}" type="slidenum">
              <a:rPr lang="en-US" smtClean="0"/>
              <a:t>‹#›</a:t>
            </a:fld>
            <a:endParaRPr lang="en-US"/>
          </a:p>
        </p:txBody>
      </p:sp>
    </p:spTree>
    <p:extLst>
      <p:ext uri="{BB962C8B-B14F-4D97-AF65-F5344CB8AC3E}">
        <p14:creationId xmlns:p14="http://schemas.microsoft.com/office/powerpoint/2010/main" val="2050367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1429" tIns="45715" rIns="91429" bIns="45715" rtlCol="0"/>
          <a:lstStyle>
            <a:lvl1pPr algn="r">
              <a:defRPr sz="1200"/>
            </a:lvl1pPr>
          </a:lstStyle>
          <a:p>
            <a:fld id="{6DE9CAF9-A9DF-47AC-BE7D-2B37910D396A}" type="datetimeFigureOut">
              <a:rPr lang="en-US" smtClean="0"/>
              <a:t>5/18/20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0" y="4473893"/>
            <a:ext cx="5486400" cy="366045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71800" cy="466433"/>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6433"/>
          </a:xfrm>
          <a:prstGeom prst="rect">
            <a:avLst/>
          </a:prstGeom>
        </p:spPr>
        <p:txBody>
          <a:bodyPr vert="horz" lIns="91429" tIns="45715" rIns="91429" bIns="45715" rtlCol="0" anchor="b"/>
          <a:lstStyle>
            <a:lvl1pPr algn="r">
              <a:defRPr sz="1200"/>
            </a:lvl1pPr>
          </a:lstStyle>
          <a:p>
            <a:fld id="{5CC4E848-AB2F-417A-9E96-706404F33901}" type="slidenum">
              <a:rPr lang="en-US" smtClean="0"/>
              <a:t>‹#›</a:t>
            </a:fld>
            <a:endParaRPr lang="en-US"/>
          </a:p>
        </p:txBody>
      </p:sp>
    </p:spTree>
    <p:extLst>
      <p:ext uri="{BB962C8B-B14F-4D97-AF65-F5344CB8AC3E}">
        <p14:creationId xmlns:p14="http://schemas.microsoft.com/office/powerpoint/2010/main" val="389073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(our) name(s) are </a:t>
            </a:r>
            <a:r>
              <a:rPr lang="en-US" dirty="0" err="1"/>
              <a:t>xxxxxxx</a:t>
            </a:r>
            <a:r>
              <a:rPr lang="en-US" dirty="0"/>
              <a:t> and </a:t>
            </a:r>
            <a:r>
              <a:rPr lang="en-US" dirty="0" err="1"/>
              <a:t>xxxxx</a:t>
            </a:r>
            <a:r>
              <a:rPr lang="en-US" dirty="0"/>
              <a:t> </a:t>
            </a:r>
            <a:r>
              <a:rPr lang="en-US" b="1" dirty="0"/>
              <a:t>[Presenters will want to type in names on this slide in CAP letters]</a:t>
            </a:r>
            <a:endParaRPr lang="en-US" dirty="0"/>
          </a:p>
          <a:p>
            <a:endParaRPr lang="en-US" dirty="0"/>
          </a:p>
          <a:p>
            <a:r>
              <a:rPr lang="en-US" dirty="0"/>
              <a:t>I (we) are here to talk with you about peer support services being used across the United States to address the health and wellness needs of people who live with serious mental health challenges.  </a:t>
            </a:r>
          </a:p>
          <a:p>
            <a:endParaRPr lang="en-US" dirty="0"/>
          </a:p>
          <a:p>
            <a:r>
              <a:rPr lang="en-US" dirty="0"/>
              <a:t>This presentation was developed by a Dissemination Team comprised of leaders from the Chicago Health Disparities Center at the Illinois Institute of Technology and the International Association</a:t>
            </a:r>
            <a:r>
              <a:rPr lang="en-US" baseline="0" dirty="0"/>
              <a:t> of Peer Supporters also know as iNAPS.  </a:t>
            </a:r>
          </a:p>
          <a:p>
            <a:pPr marL="169633" indent="-169633">
              <a:buFont typeface="Arial" panose="020B0604020202020204" pitchFamily="34" charset="0"/>
              <a:buChar char="•"/>
            </a:pPr>
            <a:r>
              <a:rPr lang="en-US" baseline="0" dirty="0"/>
              <a:t>The Chicago Health Disparities Center is a group of investigators and persons with lived experience that examine the health and wellness needs of people with serious mental health challenges.  The team also examines the barriers caused by public stigma and self stigma.  The ultimate goal of the center is to improve the quality of health while simultaneously eliminating the effects of stigma on health conditions for persons with lived experience. Serious mental health challenges are defined as mental health concerns that hinder the individuals from achieving their specified life goals.</a:t>
            </a:r>
          </a:p>
          <a:p>
            <a:pPr marL="169633" indent="-169633">
              <a:buFont typeface="Arial" panose="020B0604020202020204" pitchFamily="34" charset="0"/>
              <a:buChar char="•"/>
            </a:pPr>
            <a:r>
              <a:rPr lang="en-US" baseline="0" dirty="0"/>
              <a:t>iNAPS is an international organization whose mission </a:t>
            </a:r>
            <a:r>
              <a:rPr lang="en-US" dirty="0"/>
              <a:t>is to grow the peer support profession by promoting the inclusion of peer specialists throughout healthcare and other community systems worldwide.</a:t>
            </a:r>
            <a:endParaRPr lang="en-US" baseline="0" dirty="0"/>
          </a:p>
          <a:p>
            <a:endParaRPr lang="en-US" baseline="0" dirty="0"/>
          </a:p>
          <a:p>
            <a:r>
              <a:rPr lang="en-US" baseline="0" dirty="0"/>
              <a:t>We are here to talk to you about the impact which </a:t>
            </a:r>
            <a:r>
              <a:rPr lang="en-US" b="0" baseline="0" dirty="0"/>
              <a:t>peer support </a:t>
            </a:r>
            <a:r>
              <a:rPr lang="en-US" baseline="0" dirty="0"/>
              <a:t>services have on the health and wellness needs of people living with mental health challenges.    </a:t>
            </a:r>
          </a:p>
          <a:p>
            <a:endParaRPr lang="en-US" baseline="0" dirty="0"/>
          </a:p>
          <a:p>
            <a:r>
              <a:rPr lang="en-US" baseline="0" dirty="0"/>
              <a:t>Our presentation is based on a view of hope and recovery.  Consider what Christian Larson said, “Believe in yourself and all that you are.  Know that there is something inside you that is greater than any obstacle.”  </a:t>
            </a:r>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1</a:t>
            </a:fld>
            <a:endParaRPr lang="en-US"/>
          </a:p>
        </p:txBody>
      </p:sp>
    </p:spTree>
    <p:extLst>
      <p:ext uri="{BB962C8B-B14F-4D97-AF65-F5344CB8AC3E}">
        <p14:creationId xmlns:p14="http://schemas.microsoft.com/office/powerpoint/2010/main" val="142323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providers had been taught old ideas that made the course of mental illness WORSE, perhaps most prominent among these is that disorders like schizophrenia have a poor prognosis; once viewed as a progressive downhill course.  </a:t>
            </a:r>
          </a:p>
          <a:p>
            <a:r>
              <a:rPr lang="en-US" dirty="0"/>
              <a:t>The expectation after the diagnosis was that the person would get worse, only to live out the rest of their life in a state psychiatric hospital.  </a:t>
            </a:r>
          </a:p>
          <a:p>
            <a:pPr marL="169633" indent="-169633">
              <a:buFont typeface="Arial" panose="020B0604020202020204" pitchFamily="34" charset="0"/>
              <a:buChar char="•"/>
            </a:pPr>
            <a:r>
              <a:rPr lang="en-US" dirty="0"/>
              <a:t>This resulted in health care providers stealing hope from people. </a:t>
            </a:r>
          </a:p>
          <a:p>
            <a:pPr marL="169633" indent="-169633">
              <a:buFont typeface="Arial" panose="020B0604020202020204" pitchFamily="34" charset="0"/>
              <a:buChar char="•"/>
            </a:pPr>
            <a:r>
              <a:rPr lang="en-US" dirty="0"/>
              <a:t>Suggesting to them that they are not going to get better and should ignore goals related to education, work, independent living, and relationships.</a:t>
            </a:r>
          </a:p>
          <a:p>
            <a:endParaRPr lang="en-US" dirty="0"/>
          </a:p>
          <a:p>
            <a:r>
              <a:rPr lang="en-US" dirty="0"/>
              <a:t>Research showed this is wrong.  </a:t>
            </a:r>
          </a:p>
          <a:p>
            <a:pPr marL="169633" indent="-169633">
              <a:buFont typeface="Arial" panose="020B0604020202020204" pitchFamily="34" charset="0"/>
              <a:buChar char="•"/>
            </a:pPr>
            <a:r>
              <a:rPr lang="en-US" dirty="0"/>
              <a:t>Specifically, researchers identified young adults living in a state hospital diagnosed with schizophrenia and followed them for 20 years.  </a:t>
            </a:r>
          </a:p>
          <a:p>
            <a:pPr marL="169633" indent="-169633">
              <a:buFont typeface="Arial" panose="020B0604020202020204" pitchFamily="34" charset="0"/>
              <a:buChar char="•"/>
            </a:pPr>
            <a:r>
              <a:rPr lang="en-US" dirty="0"/>
              <a:t>If old ideas were right, these people should get progressively worse and fail at work, independent living and relationships.  </a:t>
            </a:r>
          </a:p>
          <a:p>
            <a:pPr marL="169633" indent="-169633">
              <a:buFont typeface="Arial" panose="020B0604020202020204" pitchFamily="34" charset="0"/>
              <a:buChar char="•"/>
            </a:pPr>
            <a:r>
              <a:rPr lang="en-US" dirty="0"/>
              <a:t>But these old ideas were wrong.  </a:t>
            </a:r>
          </a:p>
          <a:p>
            <a:pPr marL="169633" indent="-169633">
              <a:buFont typeface="Arial" panose="020B0604020202020204" pitchFamily="34" charset="0"/>
              <a:buChar char="•"/>
            </a:pPr>
            <a:r>
              <a:rPr lang="en-US" dirty="0"/>
              <a:t>In brief, many people living with schizophrenia lived with the disease with no lasting effects.  </a:t>
            </a:r>
          </a:p>
          <a:p>
            <a:pPr marL="169633" indent="-169633">
              <a:buFont typeface="Arial" panose="020B0604020202020204" pitchFamily="34" charset="0"/>
              <a:buChar char="•"/>
            </a:pPr>
            <a:r>
              <a:rPr lang="en-US" dirty="0"/>
              <a:t>Another large group of individuals did just fine with evidence-based care.  </a:t>
            </a:r>
          </a:p>
          <a:p>
            <a:pPr marL="169633" indent="-169633">
              <a:buFont typeface="Arial" panose="020B0604020202020204" pitchFamily="34" charset="0"/>
              <a:buChar char="•"/>
            </a:pPr>
            <a:r>
              <a:rPr lang="en-US" dirty="0"/>
              <a:t>This changes provider dialogue from bad prognosis to hope and the pursuit of aspirations.  </a:t>
            </a:r>
          </a:p>
          <a:p>
            <a:pPr marL="169633" indent="-169633">
              <a:buFont typeface="Arial" panose="020B0604020202020204" pitchFamily="34" charset="0"/>
              <a:buChar char="•"/>
            </a:pPr>
            <a:r>
              <a:rPr lang="en-US" dirty="0"/>
              <a:t>Not everyone living with schizophrenia and other serious mental health challenges become totally symptom free.  But despite the symptoms, they learned to live with their illness and can successfully pursue personal goals. </a:t>
            </a:r>
          </a:p>
          <a:p>
            <a:endParaRPr lang="en-US" dirty="0"/>
          </a:p>
          <a:p>
            <a:r>
              <a:rPr lang="en-US" dirty="0"/>
              <a:t>Hence, we talk now about recovery resources.  </a:t>
            </a:r>
          </a:p>
          <a:p>
            <a:pPr marL="169633" indent="-169633">
              <a:buFont typeface="Arial" panose="020B0604020202020204" pitchFamily="34" charset="0"/>
              <a:buChar char="•"/>
            </a:pPr>
            <a:r>
              <a:rPr lang="en-US" dirty="0"/>
              <a:t>Effective programs and providers embrace approaches that promote hope and they do it by empowering interactions.  People with lived experience determine for themselves what services they wish to pursue to address their goals.</a:t>
            </a:r>
          </a:p>
        </p:txBody>
      </p:sp>
      <p:sp>
        <p:nvSpPr>
          <p:cNvPr id="4" name="Slide Number Placeholder 3"/>
          <p:cNvSpPr>
            <a:spLocks noGrp="1"/>
          </p:cNvSpPr>
          <p:nvPr>
            <p:ph type="sldNum" sz="quarter" idx="5"/>
          </p:nvPr>
        </p:nvSpPr>
        <p:spPr/>
        <p:txBody>
          <a:bodyPr/>
          <a:lstStyle/>
          <a:p>
            <a:fld id="{5CC4E848-AB2F-417A-9E96-706404F33901}" type="slidenum">
              <a:rPr lang="en-US" smtClean="0"/>
              <a:t>10</a:t>
            </a:fld>
            <a:endParaRPr lang="en-US"/>
          </a:p>
        </p:txBody>
      </p:sp>
    </p:spTree>
    <p:extLst>
      <p:ext uri="{BB962C8B-B14F-4D97-AF65-F5344CB8AC3E}">
        <p14:creationId xmlns:p14="http://schemas.microsoft.com/office/powerpoint/2010/main" val="190049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we discuss today is based on extensive research supported by funds from:</a:t>
            </a:r>
          </a:p>
          <a:p>
            <a:endParaRPr lang="en-US" dirty="0"/>
          </a:p>
          <a:p>
            <a:r>
              <a:rPr lang="en-US" dirty="0"/>
              <a:t>The National Institute</a:t>
            </a:r>
            <a:r>
              <a:rPr lang="en-US" baseline="0" dirty="0"/>
              <a:t> </a:t>
            </a:r>
            <a:r>
              <a:rPr lang="en-US" dirty="0"/>
              <a:t>of Mental Health</a:t>
            </a:r>
          </a:p>
          <a:p>
            <a:r>
              <a:rPr lang="en-US" dirty="0"/>
              <a:t>The Centers for Disease Control and Prevention</a:t>
            </a:r>
          </a:p>
          <a:p>
            <a:r>
              <a:rPr lang="en-US" dirty="0"/>
              <a:t>The Substance Abuse and Mental Health Administration</a:t>
            </a:r>
          </a:p>
          <a:p>
            <a:r>
              <a:rPr lang="en-US" dirty="0"/>
              <a:t>The Patient Centered Outcomes Research Institute</a:t>
            </a:r>
          </a:p>
          <a:p>
            <a:r>
              <a:rPr lang="en-US" dirty="0"/>
              <a:t>And the National Academies of Science</a:t>
            </a:r>
          </a:p>
          <a:p>
            <a:endParaRPr lang="en-US" dirty="0"/>
          </a:p>
          <a:p>
            <a:r>
              <a:rPr lang="en-US" dirty="0"/>
              <a:t>We provide citations</a:t>
            </a:r>
            <a:r>
              <a:rPr lang="en-US" baseline="0" dirty="0"/>
              <a:t> in supporting our point of view at the end. </a:t>
            </a:r>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11</a:t>
            </a:fld>
            <a:endParaRPr lang="en-US"/>
          </a:p>
        </p:txBody>
      </p:sp>
    </p:spTree>
    <p:extLst>
      <p:ext uri="{BB962C8B-B14F-4D97-AF65-F5344CB8AC3E}">
        <p14:creationId xmlns:p14="http://schemas.microsoft.com/office/powerpoint/2010/main" val="318946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PRESENT: ONLY ONE CLICK AND ALL WILL APPEAR </a:t>
            </a:r>
          </a:p>
          <a:p>
            <a:r>
              <a:rPr lang="en-US" b="1" dirty="0"/>
              <a:t>[Presenter: if you press the space bar individual health problems will show up]</a:t>
            </a:r>
          </a:p>
          <a:p>
            <a:endParaRPr lang="en-US" b="1" dirty="0"/>
          </a:p>
          <a:p>
            <a:r>
              <a:rPr lang="en-US" b="1" dirty="0"/>
              <a:t>[Presenter: the goal here is to help the audience understand how broad the physical health problems are for people living with a serious mental health condition]</a:t>
            </a:r>
          </a:p>
          <a:p>
            <a:pPr marL="169633" indent="-169633">
              <a:buFont typeface="Arial" panose="020B0604020202020204" pitchFamily="34" charset="0"/>
              <a:buChar char="•"/>
            </a:pPr>
            <a:r>
              <a:rPr lang="en-US" dirty="0"/>
              <a:t>People living with serious mental illness have physical health problems in almost every organ system.</a:t>
            </a:r>
            <a:endParaRPr lang="en-US" b="1" dirty="0"/>
          </a:p>
          <a:p>
            <a:pPr marL="169633" indent="-169633">
              <a:buFont typeface="Arial" panose="020B0604020202020204" pitchFamily="34" charset="0"/>
              <a:buChar char="•"/>
            </a:pPr>
            <a:r>
              <a:rPr lang="en-US" b="0" dirty="0"/>
              <a:t>Neurological disorders including those due to brain injuries</a:t>
            </a:r>
          </a:p>
          <a:p>
            <a:pPr marL="169633" indent="-169633">
              <a:buFont typeface="Arial" panose="020B0604020202020204" pitchFamily="34" charset="0"/>
              <a:buChar char="•"/>
            </a:pPr>
            <a:r>
              <a:rPr lang="en-US" b="0" dirty="0"/>
              <a:t>Gastrointestinal disorders can range</a:t>
            </a:r>
            <a:r>
              <a:rPr lang="en-US" b="0" baseline="0" dirty="0"/>
              <a:t> from stomach</a:t>
            </a:r>
            <a:r>
              <a:rPr lang="en-US" b="0" dirty="0"/>
              <a:t> ulcers to irritable bowel syndrome.</a:t>
            </a:r>
          </a:p>
          <a:p>
            <a:pPr marL="169633" indent="-169633">
              <a:buFont typeface="Arial" panose="020B0604020202020204" pitchFamily="34" charset="0"/>
              <a:buChar char="•"/>
            </a:pPr>
            <a:r>
              <a:rPr lang="en-US" b="0" dirty="0"/>
              <a:t>Orthopedic injury broken bones and torn ligaments</a:t>
            </a:r>
          </a:p>
          <a:p>
            <a:pPr marL="169633" indent="-169633">
              <a:buFont typeface="Arial" panose="020B0604020202020204" pitchFamily="34" charset="0"/>
              <a:buChar char="•"/>
            </a:pPr>
            <a:r>
              <a:rPr lang="en-US" b="0" dirty="0"/>
              <a:t>Respiratory illness: Asthma, lung problems, simple breathing</a:t>
            </a:r>
          </a:p>
          <a:p>
            <a:pPr marL="169633" indent="-169633">
              <a:buFont typeface="Arial" panose="020B0604020202020204" pitchFamily="34" charset="0"/>
              <a:buChar char="•"/>
            </a:pPr>
            <a:r>
              <a:rPr lang="en-US" b="0" dirty="0"/>
              <a:t>Throat disease</a:t>
            </a:r>
          </a:p>
          <a:p>
            <a:pPr marL="169633" indent="-169633">
              <a:buFont typeface="Arial" panose="020B0604020202020204" pitchFamily="34" charset="0"/>
              <a:buChar char="•"/>
            </a:pPr>
            <a:r>
              <a:rPr lang="en-US" b="0" dirty="0"/>
              <a:t>Infectious disease:  illness from bacteria and viruses that can occur from eating bad food, breathing in germs, or contact</a:t>
            </a:r>
          </a:p>
          <a:p>
            <a:pPr marL="169633" indent="-169633">
              <a:buFont typeface="Arial" panose="020B0604020202020204" pitchFamily="34" charset="0"/>
              <a:buChar char="•"/>
            </a:pPr>
            <a:r>
              <a:rPr lang="en-US" b="0" dirty="0"/>
              <a:t>Cardiovascular disease:  heart and artery problems</a:t>
            </a:r>
          </a:p>
          <a:p>
            <a:pPr marL="169633" indent="-169633">
              <a:buFont typeface="Arial" panose="020B0604020202020204" pitchFamily="34" charset="0"/>
              <a:buChar char="•"/>
            </a:pPr>
            <a:r>
              <a:rPr lang="en-US" b="0" dirty="0"/>
              <a:t>Obesity-side effect of medications</a:t>
            </a:r>
          </a:p>
          <a:p>
            <a:pPr marL="169633" indent="-169633">
              <a:buFont typeface="Arial" panose="020B0604020202020204" pitchFamily="34" charset="0"/>
              <a:buChar char="•"/>
            </a:pPr>
            <a:r>
              <a:rPr lang="en-US" b="0" dirty="0"/>
              <a:t>Kidney ailments</a:t>
            </a:r>
          </a:p>
          <a:p>
            <a:pPr marL="169633" indent="-169633">
              <a:buFont typeface="Arial" panose="020B0604020202020204" pitchFamily="34" charset="0"/>
              <a:buChar char="•"/>
            </a:pPr>
            <a:r>
              <a:rPr lang="en-US" b="0" dirty="0"/>
              <a:t>Cancer tumors that can effect the patient everywhere</a:t>
            </a:r>
          </a:p>
          <a:p>
            <a:pPr marL="169633" indent="-169633">
              <a:buFont typeface="Arial" panose="020B0604020202020204" pitchFamily="34" charset="0"/>
              <a:buChar char="•"/>
            </a:pPr>
            <a:r>
              <a:rPr lang="en-US" b="0" dirty="0"/>
              <a:t>Communicable disease beyond contact perhaps sexual relations</a:t>
            </a:r>
          </a:p>
          <a:p>
            <a:endParaRPr lang="en-US" b="0" dirty="0"/>
          </a:p>
          <a:p>
            <a:endParaRPr lang="en-US" b="0" dirty="0"/>
          </a:p>
        </p:txBody>
      </p:sp>
      <p:sp>
        <p:nvSpPr>
          <p:cNvPr id="4" name="Slide Number Placeholder 3"/>
          <p:cNvSpPr>
            <a:spLocks noGrp="1"/>
          </p:cNvSpPr>
          <p:nvPr>
            <p:ph type="sldNum" sz="quarter" idx="10"/>
          </p:nvPr>
        </p:nvSpPr>
        <p:spPr/>
        <p:txBody>
          <a:bodyPr/>
          <a:lstStyle/>
          <a:p>
            <a:fld id="{FC7653B1-8B42-482E-B22F-8C00E6AF99B0}" type="slidenum">
              <a:rPr lang="en-US" smtClean="0"/>
              <a:t>12</a:t>
            </a:fld>
            <a:endParaRPr lang="en-US"/>
          </a:p>
        </p:txBody>
      </p:sp>
    </p:spTree>
    <p:extLst>
      <p:ext uri="{BB962C8B-B14F-4D97-AF65-F5344CB8AC3E}">
        <p14:creationId xmlns:p14="http://schemas.microsoft.com/office/powerpoint/2010/main" val="249552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is a viral infection that causes respiratory illness that, when severe, can lead to death. </a:t>
            </a:r>
          </a:p>
          <a:p>
            <a:r>
              <a:rPr lang="en-US" dirty="0"/>
              <a:t>People all across the United States have had to institute precautions to keep from being infected by the </a:t>
            </a:r>
            <a:r>
              <a:rPr lang="en-US" altLang="zh-CN" dirty="0"/>
              <a:t>disease</a:t>
            </a:r>
            <a:r>
              <a:rPr lang="en-US" dirty="0"/>
              <a:t>.  This includes sheltering in place, maintaining six feet social distance, and wearing masks in public.  If a person believes they are infected, they should promptly be tested from a qualified medical professional.  If they are positive for the infection, they should then receive treatment from the medical professional.  Sheltering in place has led to significant stress and social isolation which may worsen the mental health of people already vulnerable to psychiatric illness.  </a:t>
            </a:r>
          </a:p>
        </p:txBody>
      </p:sp>
      <p:sp>
        <p:nvSpPr>
          <p:cNvPr id="4" name="Slide Number Placeholder 3"/>
          <p:cNvSpPr>
            <a:spLocks noGrp="1"/>
          </p:cNvSpPr>
          <p:nvPr>
            <p:ph type="sldNum" sz="quarter" idx="5"/>
          </p:nvPr>
        </p:nvSpPr>
        <p:spPr/>
        <p:txBody>
          <a:bodyPr/>
          <a:lstStyle/>
          <a:p>
            <a:fld id="{5CC4E848-AB2F-417A-9E96-706404F33901}" type="slidenum">
              <a:rPr lang="en-US" smtClean="0"/>
              <a:t>13</a:t>
            </a:fld>
            <a:endParaRPr lang="en-US"/>
          </a:p>
        </p:txBody>
      </p:sp>
    </p:spTree>
    <p:extLst>
      <p:ext uri="{BB962C8B-B14F-4D97-AF65-F5344CB8AC3E}">
        <p14:creationId xmlns:p14="http://schemas.microsoft.com/office/powerpoint/2010/main" val="268398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kinds of physical illnesses left untreated can cause negative results.</a:t>
            </a:r>
          </a:p>
          <a:p>
            <a:endParaRPr lang="en-US" dirty="0"/>
          </a:p>
          <a:p>
            <a:r>
              <a:rPr lang="en-US" dirty="0"/>
              <a:t>People with mental health challenges use the emergency room more than same-age peers for their physical health problems.</a:t>
            </a:r>
          </a:p>
          <a:p>
            <a:endParaRPr lang="en-US" dirty="0"/>
          </a:p>
          <a:p>
            <a:r>
              <a:rPr lang="en-US" dirty="0"/>
              <a:t>They become disabled:  limited mobility along with the inability to meet personal goals related to education, work, or independent living because of the physical illness.</a:t>
            </a:r>
          </a:p>
          <a:p>
            <a:endParaRPr lang="en-US" dirty="0"/>
          </a:p>
          <a:p>
            <a:r>
              <a:rPr lang="en-US" dirty="0"/>
              <a:t>They end up in an institution.  </a:t>
            </a:r>
          </a:p>
          <a:p>
            <a:pPr marL="169633" indent="-169633">
              <a:buFont typeface="Arial" panose="020B0604020202020204" pitchFamily="34" charset="0"/>
              <a:buChar char="•"/>
            </a:pPr>
            <a:r>
              <a:rPr lang="en-US" baseline="0" dirty="0"/>
              <a:t>Despite the fact state hospitals have faded away because of deinstitutionalization, m</a:t>
            </a:r>
            <a:r>
              <a:rPr lang="en-US" dirty="0"/>
              <a:t>any people may end up in nursing homes, 24-hour care centers where people get the care needed that they can not provide for themselves.</a:t>
            </a:r>
          </a:p>
          <a:p>
            <a:endParaRPr lang="en-US" dirty="0"/>
          </a:p>
          <a:p>
            <a:r>
              <a:rPr lang="en-US" dirty="0"/>
              <a:t>They die,10 to 20 years younger than other people.  Unnecessarily.   </a:t>
            </a:r>
          </a:p>
        </p:txBody>
      </p:sp>
      <p:sp>
        <p:nvSpPr>
          <p:cNvPr id="4" name="Slide Number Placeholder 3"/>
          <p:cNvSpPr>
            <a:spLocks noGrp="1"/>
          </p:cNvSpPr>
          <p:nvPr>
            <p:ph type="sldNum" sz="quarter" idx="10"/>
          </p:nvPr>
        </p:nvSpPr>
        <p:spPr/>
        <p:txBody>
          <a:bodyPr/>
          <a:lstStyle/>
          <a:p>
            <a:fld id="{5CC4E848-AB2F-417A-9E96-706404F33901}" type="slidenum">
              <a:rPr lang="en-US" smtClean="0"/>
              <a:t>14</a:t>
            </a:fld>
            <a:endParaRPr lang="en-US"/>
          </a:p>
        </p:txBody>
      </p:sp>
    </p:spTree>
    <p:extLst>
      <p:ext uri="{BB962C8B-B14F-4D97-AF65-F5344CB8AC3E}">
        <p14:creationId xmlns:p14="http://schemas.microsoft.com/office/powerpoint/2010/main" val="425694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physical illness undermines wellness. </a:t>
            </a:r>
          </a:p>
          <a:p>
            <a:r>
              <a:rPr lang="en-US" dirty="0"/>
              <a:t> </a:t>
            </a:r>
          </a:p>
          <a:p>
            <a:r>
              <a:rPr lang="en-US" dirty="0"/>
              <a:t>People living with serious mental health challenges report a lower quality of life because of sickness.  </a:t>
            </a:r>
          </a:p>
          <a:p>
            <a:r>
              <a:rPr lang="en-US" dirty="0"/>
              <a:t>Many are less satisfied with day-to-day activities. </a:t>
            </a:r>
          </a:p>
          <a:p>
            <a:endParaRPr lang="en-US" dirty="0"/>
          </a:p>
          <a:p>
            <a:r>
              <a:rPr lang="en-US" dirty="0"/>
              <a:t>They report a lesser sense of peace, serenity, calmness.</a:t>
            </a:r>
          </a:p>
          <a:p>
            <a:endParaRPr lang="en-US" dirty="0"/>
          </a:p>
          <a:p>
            <a:r>
              <a:rPr lang="en-US" dirty="0"/>
              <a:t>They state experiencing a feeling of inadequacy rather than a sense of wholeness.</a:t>
            </a:r>
          </a:p>
          <a:p>
            <a:endParaRPr lang="en-US" dirty="0"/>
          </a:p>
          <a:p>
            <a:pPr defTabSz="904707">
              <a:defRPr/>
            </a:pPr>
            <a:r>
              <a:rPr lang="en-US" dirty="0"/>
              <a:t>We do not mean to say illness and wellness are separate experiences, that they are treated separately.  Rather, they exist on the same continuum. </a:t>
            </a:r>
          </a:p>
        </p:txBody>
      </p:sp>
      <p:sp>
        <p:nvSpPr>
          <p:cNvPr id="4" name="Slide Number Placeholder 3"/>
          <p:cNvSpPr>
            <a:spLocks noGrp="1"/>
          </p:cNvSpPr>
          <p:nvPr>
            <p:ph type="sldNum" sz="quarter" idx="10"/>
          </p:nvPr>
        </p:nvSpPr>
        <p:spPr/>
        <p:txBody>
          <a:bodyPr/>
          <a:lstStyle/>
          <a:p>
            <a:fld id="{5CC4E848-AB2F-417A-9E96-706404F33901}" type="slidenum">
              <a:rPr lang="en-US" smtClean="0"/>
              <a:t>15</a:t>
            </a:fld>
            <a:endParaRPr lang="en-US"/>
          </a:p>
        </p:txBody>
      </p:sp>
    </p:spTree>
    <p:extLst>
      <p:ext uri="{BB962C8B-B14F-4D97-AF65-F5344CB8AC3E}">
        <p14:creationId xmlns:p14="http://schemas.microsoft.com/office/powerpoint/2010/main" val="186680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presentation is specifically focusing on people with </a:t>
            </a:r>
            <a:r>
              <a:rPr lang="en-US" b="1" dirty="0"/>
              <a:t>SERIOUS</a:t>
            </a:r>
            <a:r>
              <a:rPr lang="en-US" b="0" dirty="0"/>
              <a:t> mental</a:t>
            </a:r>
            <a:r>
              <a:rPr lang="en-US" b="0" baseline="0" dirty="0"/>
              <a:t> health challenges</a:t>
            </a:r>
            <a:r>
              <a:rPr lang="en-US" b="0" dirty="0"/>
              <a:t>.</a:t>
            </a:r>
          </a:p>
          <a:p>
            <a:endParaRPr lang="en-US" b="0" dirty="0"/>
          </a:p>
          <a:p>
            <a:r>
              <a:rPr lang="en-US" b="0" dirty="0"/>
              <a:t>.  </a:t>
            </a:r>
          </a:p>
          <a:p>
            <a:r>
              <a:rPr lang="en-US" b="0" dirty="0"/>
              <a:t>Serious mental</a:t>
            </a:r>
            <a:r>
              <a:rPr lang="en-US" b="0" baseline="0" dirty="0"/>
              <a:t> health challenges</a:t>
            </a:r>
            <a:r>
              <a:rPr lang="en-US" b="0" dirty="0"/>
              <a:t> include but are not limited to schizophrenia or bipolar disorder.  </a:t>
            </a:r>
          </a:p>
          <a:p>
            <a:endParaRPr lang="en-US" b="0" dirty="0"/>
          </a:p>
          <a:p>
            <a:r>
              <a:rPr lang="en-US" b="0" dirty="0"/>
              <a:t>People with these disorders often</a:t>
            </a:r>
            <a:r>
              <a:rPr lang="en-US" b="0" dirty="0">
                <a:solidFill>
                  <a:srgbClr val="FFC000"/>
                </a:solidFill>
              </a:rPr>
              <a:t> </a:t>
            </a:r>
            <a:r>
              <a:rPr lang="en-US" b="1" dirty="0">
                <a:solidFill>
                  <a:srgbClr val="FFC000"/>
                </a:solidFill>
              </a:rPr>
              <a:t>also</a:t>
            </a:r>
            <a:r>
              <a:rPr lang="en-US" b="0" dirty="0">
                <a:solidFill>
                  <a:srgbClr val="FFC000"/>
                </a:solidFill>
              </a:rPr>
              <a:t> </a:t>
            </a:r>
            <a:r>
              <a:rPr lang="en-US" b="0" dirty="0"/>
              <a:t>have substance use disorders due to alcoholism or other drug use.  </a:t>
            </a:r>
          </a:p>
          <a:p>
            <a:endParaRPr lang="en-US" b="0" dirty="0"/>
          </a:p>
          <a:p>
            <a:r>
              <a:rPr lang="en-US" b="0" dirty="0"/>
              <a:t>A mental health challenge including anxiety disorder or grieving can lead to disability. Disability</a:t>
            </a:r>
            <a:r>
              <a:rPr lang="en-US" b="0" baseline="0" dirty="0"/>
              <a:t> is facing difficulties to </a:t>
            </a:r>
            <a:r>
              <a:rPr lang="en-US" b="0" dirty="0"/>
              <a:t>achieve personal goals related to education, work, independent living, relationships or health.</a:t>
            </a:r>
          </a:p>
          <a:p>
            <a:endParaRPr lang="en-US" b="0" dirty="0"/>
          </a:p>
          <a:p>
            <a:pPr defTabSz="904707">
              <a:defRPr/>
            </a:pPr>
            <a:r>
              <a:rPr lang="en-US" b="0" dirty="0"/>
              <a:t>The Social Security Administration assess</a:t>
            </a:r>
            <a:r>
              <a:rPr lang="en-US" b="0" baseline="0" dirty="0"/>
              <a:t>es disability based on</a:t>
            </a:r>
            <a:r>
              <a:rPr lang="en-US" b="0" dirty="0"/>
              <a:t> one’s employability</a:t>
            </a:r>
            <a:r>
              <a:rPr lang="en-US" b="0" baseline="0" dirty="0"/>
              <a:t>.</a:t>
            </a:r>
            <a:r>
              <a:rPr lang="en-US" b="0" dirty="0"/>
              <a:t> Here, the disability is</a:t>
            </a:r>
            <a:r>
              <a:rPr lang="en-US" b="0" baseline="0" dirty="0"/>
              <a:t> due to </a:t>
            </a:r>
            <a:r>
              <a:rPr lang="en-US" b="0" dirty="0"/>
              <a:t>one</a:t>
            </a:r>
            <a:r>
              <a:rPr lang="en-US" b="0" baseline="0" dirty="0"/>
              <a:t>’s mental health challenges. </a:t>
            </a:r>
            <a:endParaRPr lang="en-US" b="1" dirty="0"/>
          </a:p>
        </p:txBody>
      </p:sp>
      <p:sp>
        <p:nvSpPr>
          <p:cNvPr id="4" name="Slide Number Placeholder 3"/>
          <p:cNvSpPr>
            <a:spLocks noGrp="1"/>
          </p:cNvSpPr>
          <p:nvPr>
            <p:ph type="sldNum" sz="quarter" idx="5"/>
          </p:nvPr>
        </p:nvSpPr>
        <p:spPr/>
        <p:txBody>
          <a:bodyPr/>
          <a:lstStyle/>
          <a:p>
            <a:fld id="{5CC4E848-AB2F-417A-9E96-706404F33901}" type="slidenum">
              <a:rPr lang="en-US" smtClean="0"/>
              <a:t>16</a:t>
            </a:fld>
            <a:endParaRPr lang="en-US"/>
          </a:p>
        </p:txBody>
      </p:sp>
    </p:spTree>
    <p:extLst>
      <p:ext uri="{BB962C8B-B14F-4D97-AF65-F5344CB8AC3E}">
        <p14:creationId xmlns:p14="http://schemas.microsoft.com/office/powerpoint/2010/main" val="122876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illness and death among people living with mental illness is worsened by several things.  </a:t>
            </a:r>
          </a:p>
          <a:p>
            <a:pPr marL="169633" indent="-169633">
              <a:buFont typeface="Arial" panose="020B0604020202020204" pitchFamily="34" charset="0"/>
              <a:buChar char="•"/>
            </a:pPr>
            <a:r>
              <a:rPr lang="en-US" dirty="0"/>
              <a:t>People of color with serious mental health</a:t>
            </a:r>
            <a:r>
              <a:rPr lang="en-US" baseline="0" dirty="0"/>
              <a:t> challenges</a:t>
            </a:r>
            <a:r>
              <a:rPr lang="en-US" dirty="0"/>
              <a:t> are likely to show worse patterns of sickness and death.</a:t>
            </a:r>
          </a:p>
          <a:p>
            <a:pPr marL="169633" indent="-169633">
              <a:buFont typeface="Arial" panose="020B0604020202020204" pitchFamily="34" charset="0"/>
              <a:buChar char="•"/>
            </a:pPr>
            <a:r>
              <a:rPr lang="en-US" dirty="0"/>
              <a:t>People who are poor have worse health, especially if they are homeless.</a:t>
            </a:r>
          </a:p>
          <a:p>
            <a:pPr marL="169633" indent="-169633">
              <a:buFont typeface="Arial" panose="020B0604020202020204" pitchFamily="34" charset="0"/>
              <a:buChar char="•"/>
            </a:pPr>
            <a:r>
              <a:rPr lang="en-US" dirty="0"/>
              <a:t>Crime worsens health.  Crime victims get sick more often.  </a:t>
            </a:r>
          </a:p>
          <a:p>
            <a:pPr marL="169633" indent="-169633" defTabSz="904707">
              <a:buFont typeface="Arial" panose="020B0604020202020204" pitchFamily="34" charset="0"/>
              <a:buChar char="•"/>
              <a:defRPr/>
            </a:pPr>
            <a:r>
              <a:rPr lang="en-US" dirty="0"/>
              <a:t>But so does the person</a:t>
            </a:r>
            <a:r>
              <a:rPr lang="en-US" baseline="0" dirty="0"/>
              <a:t> who is involved in</a:t>
            </a:r>
            <a:r>
              <a:rPr lang="en-US" dirty="0"/>
              <a:t> justice system.</a:t>
            </a:r>
          </a:p>
          <a:p>
            <a:pPr marL="169633" indent="-169633" defTabSz="904707">
              <a:buFont typeface="Arial" panose="020B0604020202020204" pitchFamily="34" charset="0"/>
              <a:buChar char="•"/>
              <a:defRPr/>
            </a:pPr>
            <a:r>
              <a:rPr lang="en-US" dirty="0"/>
              <a:t>Crime also includes substance use.  Excessive use of alcohol and other drugs worsens the pattern or sickness and death.</a:t>
            </a:r>
          </a:p>
        </p:txBody>
      </p:sp>
      <p:sp>
        <p:nvSpPr>
          <p:cNvPr id="4" name="Slide Number Placeholder 3"/>
          <p:cNvSpPr>
            <a:spLocks noGrp="1"/>
          </p:cNvSpPr>
          <p:nvPr>
            <p:ph type="sldNum" sz="quarter" idx="10"/>
          </p:nvPr>
        </p:nvSpPr>
        <p:spPr/>
        <p:txBody>
          <a:bodyPr/>
          <a:lstStyle/>
          <a:p>
            <a:fld id="{5CC4E848-AB2F-417A-9E96-706404F33901}" type="slidenum">
              <a:rPr lang="en-US" smtClean="0"/>
              <a:t>17</a:t>
            </a:fld>
            <a:endParaRPr lang="en-US"/>
          </a:p>
        </p:txBody>
      </p:sp>
    </p:spTree>
    <p:extLst>
      <p:ext uri="{BB962C8B-B14F-4D97-AF65-F5344CB8AC3E}">
        <p14:creationId xmlns:p14="http://schemas.microsoft.com/office/powerpoint/2010/main" val="1905197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there are six reasons why mental illness (especially when it is combined with poverty, homelessness, and crime) worsen health.  </a:t>
            </a:r>
          </a:p>
          <a:p>
            <a:endParaRPr lang="en-US" dirty="0"/>
          </a:p>
          <a:p>
            <a:r>
              <a:rPr lang="en-US" dirty="0"/>
              <a:t>First, are </a:t>
            </a:r>
            <a:r>
              <a:rPr lang="en-US" i="1" dirty="0"/>
              <a:t>life styles</a:t>
            </a:r>
            <a:r>
              <a:rPr lang="en-US" dirty="0"/>
              <a:t>.  These are typically modifiable health risks/behaviors that make health worse.</a:t>
            </a:r>
          </a:p>
          <a:p>
            <a:pPr defTabSz="904707">
              <a:defRPr/>
            </a:pPr>
            <a:r>
              <a:rPr lang="en-US" i="1" dirty="0"/>
              <a:t>Because</a:t>
            </a:r>
            <a:r>
              <a:rPr lang="en-US" i="1" baseline="0" dirty="0"/>
              <a:t> </a:t>
            </a:r>
            <a:r>
              <a:rPr lang="en-US" b="0" i="1" dirty="0"/>
              <a:t>of life events, some people have poor diets, little exercise, smoke, have unsafe sex, or abuse substances.  These are meant to be a list of behaviors which people can learn to manage if they so choose. </a:t>
            </a:r>
            <a:endParaRPr lang="en-US" i="1" dirty="0"/>
          </a:p>
          <a:p>
            <a:endParaRPr lang="en-US" dirty="0"/>
          </a:p>
          <a:p>
            <a:r>
              <a:rPr lang="en-US" dirty="0"/>
              <a:t>Diet: people fail to eat from healthy food groups and actually make health worse by their poor</a:t>
            </a:r>
            <a:r>
              <a:rPr lang="en-US" baseline="0" dirty="0"/>
              <a:t> diets</a:t>
            </a:r>
            <a:r>
              <a:rPr lang="en-US" dirty="0"/>
              <a:t> of fats, sugars, and fast foods.</a:t>
            </a:r>
          </a:p>
          <a:p>
            <a:endParaRPr lang="en-US" dirty="0"/>
          </a:p>
          <a:p>
            <a:r>
              <a:rPr lang="en-US" dirty="0"/>
              <a:t>Exercise:  people live sedentary lives which worsen health.  Simple things like walking every day can improve health and wellness significantly.</a:t>
            </a:r>
          </a:p>
          <a:p>
            <a:endParaRPr lang="en-US" dirty="0"/>
          </a:p>
          <a:p>
            <a:r>
              <a:rPr lang="en-US" dirty="0"/>
              <a:t>Cigarette smoking is clearly recognized as one of the single agents to worsen health.</a:t>
            </a:r>
          </a:p>
          <a:p>
            <a:endParaRPr lang="en-US" dirty="0"/>
          </a:p>
          <a:p>
            <a:r>
              <a:rPr lang="en-US" dirty="0"/>
              <a:t>Unsafe sex and other behaviors can lead to lethal diseases to HIV, and if untreated, AIDS.  Regular practice of safe sex, for example, use of condoms, reduces communicable disease significantly.  </a:t>
            </a:r>
          </a:p>
          <a:p>
            <a:endParaRPr lang="en-US" dirty="0"/>
          </a:p>
          <a:p>
            <a:r>
              <a:rPr lang="en-US" dirty="0"/>
              <a:t>Alcohol and other substance use can cause many physical illnesses.</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18</a:t>
            </a:fld>
            <a:endParaRPr lang="en-US"/>
          </a:p>
        </p:txBody>
      </p:sp>
    </p:spTree>
    <p:extLst>
      <p:ext uri="{BB962C8B-B14F-4D97-AF65-F5344CB8AC3E}">
        <p14:creationId xmlns:p14="http://schemas.microsoft.com/office/powerpoint/2010/main" val="135470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experiences of persons living with serious mental health challenges lead to many negative life consequences or results  that clearly worsen health.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many of these experiences may lead to trauma which can further worsen the person‘s physical and mental health.</a:t>
            </a:r>
          </a:p>
          <a:p>
            <a:endParaRPr lang="en-US" dirty="0"/>
          </a:p>
          <a:p>
            <a:r>
              <a:rPr lang="en-US" dirty="0"/>
              <a:t>Poverty: Many people with mental health challenges, because of their illness, have a limited income and become poor.</a:t>
            </a:r>
          </a:p>
          <a:p>
            <a:r>
              <a:rPr lang="en-US" dirty="0"/>
              <a:t>Poverty at its worse causes homelessness.  Many people do not have a regular place to reside.  They may couch surf, live in abandoned buildings or live on the streets, using shelters when the weather is overwhelming.</a:t>
            </a:r>
          </a:p>
          <a:p>
            <a:endParaRPr lang="en-US" dirty="0"/>
          </a:p>
          <a:p>
            <a:r>
              <a:rPr lang="en-US" dirty="0"/>
              <a:t>Some people living with serious mental health</a:t>
            </a:r>
            <a:r>
              <a:rPr lang="en-US" baseline="0" dirty="0"/>
              <a:t> challenges</a:t>
            </a:r>
            <a:r>
              <a:rPr lang="en-US" dirty="0"/>
              <a:t> are often the victim of crime, especially robbery and assault. A subgroup of this group experience domestic violence, most typically violence and assault from a family member or a lover/friend.</a:t>
            </a:r>
          </a:p>
          <a:p>
            <a:endParaRPr lang="en-US" dirty="0"/>
          </a:p>
          <a:p>
            <a:r>
              <a:rPr lang="en-US" dirty="0"/>
              <a:t>Other people living with mental health challenges get into trouble with the law.  This can be the full spectrum of laws including misdemeanors and felonies.  Some people end up in jail or prison without receiving adequate</a:t>
            </a:r>
            <a:r>
              <a:rPr lang="en-US" baseline="0" dirty="0"/>
              <a:t> </a:t>
            </a:r>
            <a:r>
              <a:rPr lang="en-US" dirty="0"/>
              <a:t>treatment.</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19</a:t>
            </a:fld>
            <a:endParaRPr lang="en-US"/>
          </a:p>
        </p:txBody>
      </p:sp>
    </p:spTree>
    <p:extLst>
      <p:ext uri="{BB962C8B-B14F-4D97-AF65-F5344CB8AC3E}">
        <p14:creationId xmlns:p14="http://schemas.microsoft.com/office/powerpoint/2010/main" val="364403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[Place name and picture of each presenter here.]  </a:t>
            </a:r>
            <a:r>
              <a:rPr lang="en-US" b="0" dirty="0"/>
              <a:t>A picture can easily be made from the camera on an iPhone. Then each person should introduce themselves considering the following points</a:t>
            </a:r>
            <a:r>
              <a:rPr lang="en-US" b="0" baseline="0" dirty="0"/>
              <a:t> in whatever order is most comfortable]</a:t>
            </a:r>
          </a:p>
          <a:p>
            <a:pPr marL="171430" indent="-171430">
              <a:buFont typeface="Arial" panose="020B0604020202020204" pitchFamily="34" charset="0"/>
              <a:buChar char="•"/>
            </a:pPr>
            <a:r>
              <a:rPr lang="en-US" baseline="0" dirty="0"/>
              <a:t>Name</a:t>
            </a:r>
          </a:p>
          <a:p>
            <a:pPr marL="171430" indent="-171430">
              <a:buFont typeface="Arial" panose="020B0604020202020204" pitchFamily="34" charset="0"/>
              <a:buChar char="•"/>
            </a:pPr>
            <a:r>
              <a:rPr lang="en-US" baseline="0" dirty="0"/>
              <a:t>I’m a person living with a mental health challenge</a:t>
            </a:r>
          </a:p>
          <a:p>
            <a:pPr marL="628580" lvl="1" indent="-171430">
              <a:buFont typeface="Arial" panose="020B0604020202020204" pitchFamily="34" charset="0"/>
              <a:buChar char="•"/>
            </a:pPr>
            <a:r>
              <a:rPr lang="en-US" baseline="0" dirty="0"/>
              <a:t>Briefly, outline the challenges of your personal recovery journey of your mental illness.</a:t>
            </a:r>
          </a:p>
          <a:p>
            <a:pPr marL="171430" indent="-171430">
              <a:buFont typeface="Arial" panose="020B0604020202020204" pitchFamily="34" charset="0"/>
              <a:buChar char="•"/>
            </a:pPr>
            <a:r>
              <a:rPr lang="en-US" baseline="0" dirty="0"/>
              <a:t>In addition, state other things that make you a recovery-minded individual, which may include:</a:t>
            </a:r>
          </a:p>
          <a:p>
            <a:pPr marL="628580" lvl="1" indent="-171430">
              <a:buFont typeface="Arial" panose="020B0604020202020204" pitchFamily="34" charset="0"/>
              <a:buChar char="•"/>
            </a:pPr>
            <a:r>
              <a:rPr lang="en-US" baseline="0" dirty="0"/>
              <a:t>Partner or family</a:t>
            </a:r>
          </a:p>
          <a:p>
            <a:pPr marL="628580" lvl="1" indent="-171430">
              <a:buFont typeface="Arial" panose="020B0604020202020204" pitchFamily="34" charset="0"/>
              <a:buChar char="•"/>
            </a:pPr>
            <a:r>
              <a:rPr lang="en-US" baseline="0" dirty="0"/>
              <a:t>Education</a:t>
            </a:r>
          </a:p>
          <a:p>
            <a:pPr marL="628580" lvl="1" indent="-171430">
              <a:buFont typeface="Arial" panose="020B0604020202020204" pitchFamily="34" charset="0"/>
              <a:buChar char="•"/>
            </a:pPr>
            <a:r>
              <a:rPr lang="en-US" baseline="0" dirty="0"/>
              <a:t>Employment</a:t>
            </a:r>
          </a:p>
          <a:p>
            <a:pPr marL="628580" lvl="1" indent="-171430">
              <a:buFont typeface="Arial" panose="020B0604020202020204" pitchFamily="34" charset="0"/>
              <a:buChar char="•"/>
            </a:pPr>
            <a:r>
              <a:rPr lang="en-US" baseline="0" dirty="0"/>
              <a:t>Where you were born or now live</a:t>
            </a:r>
          </a:p>
          <a:p>
            <a:pPr marL="628580" lvl="1" indent="-171430">
              <a:buFont typeface="Arial" panose="020B0604020202020204" pitchFamily="34" charset="0"/>
              <a:buChar char="•"/>
            </a:pPr>
            <a:r>
              <a:rPr lang="en-US" baseline="0" dirty="0"/>
              <a:t>Hobbies and recreation</a:t>
            </a:r>
          </a:p>
          <a:p>
            <a:pPr marL="628580" lvl="1" indent="-171430">
              <a:buFont typeface="Arial" panose="020B0604020202020204" pitchFamily="34" charset="0"/>
              <a:buChar char="•"/>
            </a:pPr>
            <a:r>
              <a:rPr lang="en-US" baseline="0" dirty="0"/>
              <a:t>Spiritual/religious interests</a:t>
            </a:r>
          </a:p>
          <a:p>
            <a:endParaRPr lang="en-US" baseline="0" dirty="0"/>
          </a:p>
          <a:p>
            <a:r>
              <a:rPr lang="en-US" baseline="0" dirty="0"/>
              <a:t>The goal here is for the audience to know you are an expert AS A PERSON LIVING WITH THE EXPERIENCE OF MENTAL HEALTH CHALLENGES AND RECOVERY.  </a:t>
            </a:r>
          </a:p>
          <a:p>
            <a:r>
              <a:rPr lang="en-US" baseline="0" dirty="0"/>
              <a:t>However, only share what you are comfortable sharing and what you believe would capture and hold the attention of your audience.</a:t>
            </a:r>
            <a:endParaRPr lang="en-US" dirty="0"/>
          </a:p>
          <a:p>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2</a:t>
            </a:fld>
            <a:endParaRPr lang="en-US"/>
          </a:p>
        </p:txBody>
      </p:sp>
    </p:spTree>
    <p:extLst>
      <p:ext uri="{BB962C8B-B14F-4D97-AF65-F5344CB8AC3E}">
        <p14:creationId xmlns:p14="http://schemas.microsoft.com/office/powerpoint/2010/main" val="452247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health and wellness are lacking because the community lacks the kind of resources it needs to provide quality care.  This is the third reason for bad health.</a:t>
            </a:r>
          </a:p>
          <a:p>
            <a:endParaRPr lang="en-US" dirty="0"/>
          </a:p>
          <a:p>
            <a:r>
              <a:rPr lang="en-US" dirty="0"/>
              <a:t>Primary care clinics that are the entry into the health care system are lacking.  Specialty care clinics -- e.g., for lung, heart, or gastrointestinal problems, eye care, podiatry, and physical therapy -- are missing.  </a:t>
            </a:r>
          </a:p>
          <a:p>
            <a:endParaRPr lang="en-US" dirty="0"/>
          </a:p>
          <a:p>
            <a:r>
              <a:rPr lang="en-US" dirty="0"/>
              <a:t>Those clinics that are available cannot be easily accessed.  They are in parts of town where transportation is missing.</a:t>
            </a:r>
          </a:p>
        </p:txBody>
      </p:sp>
      <p:sp>
        <p:nvSpPr>
          <p:cNvPr id="4" name="Slide Number Placeholder 3"/>
          <p:cNvSpPr>
            <a:spLocks noGrp="1"/>
          </p:cNvSpPr>
          <p:nvPr>
            <p:ph type="sldNum" sz="quarter" idx="5"/>
          </p:nvPr>
        </p:nvSpPr>
        <p:spPr/>
        <p:txBody>
          <a:bodyPr/>
          <a:lstStyle/>
          <a:p>
            <a:fld id="{5CC4E848-AB2F-417A-9E96-706404F33901}" type="slidenum">
              <a:rPr lang="en-US" smtClean="0"/>
              <a:t>20</a:t>
            </a:fld>
            <a:endParaRPr lang="en-US"/>
          </a:p>
        </p:txBody>
      </p:sp>
    </p:spTree>
    <p:extLst>
      <p:ext uri="{BB962C8B-B14F-4D97-AF65-F5344CB8AC3E}">
        <p14:creationId xmlns:p14="http://schemas.microsoft.com/office/powerpoint/2010/main" val="81421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Entitlements are insurance coverage.  Public insurance is often lacking for available services so patients cannot pay for care.</a:t>
            </a:r>
          </a:p>
          <a:p>
            <a:endParaRPr lang="en-US" dirty="0"/>
          </a:p>
          <a:p>
            <a:r>
              <a:rPr lang="en-US" dirty="0"/>
              <a:t>Parity in insurance is equal pay for physical health AND mental health care.  Parity is often lacking so the quality of mental health care lags behind physical care.</a:t>
            </a:r>
          </a:p>
          <a:p>
            <a:endParaRPr lang="en-US" dirty="0"/>
          </a:p>
          <a:p>
            <a:r>
              <a:rPr lang="en-US" dirty="0"/>
              <a:t>Together, these problems describe the “fragmented system.”</a:t>
            </a:r>
          </a:p>
        </p:txBody>
      </p:sp>
      <p:sp>
        <p:nvSpPr>
          <p:cNvPr id="4" name="Slide Number Placeholder 3"/>
          <p:cNvSpPr>
            <a:spLocks noGrp="1"/>
          </p:cNvSpPr>
          <p:nvPr>
            <p:ph type="sldNum" sz="quarter" idx="5"/>
          </p:nvPr>
        </p:nvSpPr>
        <p:spPr/>
        <p:txBody>
          <a:bodyPr/>
          <a:lstStyle/>
          <a:p>
            <a:fld id="{5CC4E848-AB2F-417A-9E96-706404F33901}" type="slidenum">
              <a:rPr lang="en-US" smtClean="0"/>
              <a:t>21</a:t>
            </a:fld>
            <a:endParaRPr lang="en-US"/>
          </a:p>
        </p:txBody>
      </p:sp>
    </p:spTree>
    <p:extLst>
      <p:ext uri="{BB962C8B-B14F-4D97-AF65-F5344CB8AC3E}">
        <p14:creationId xmlns:p14="http://schemas.microsoft.com/office/powerpoint/2010/main" val="4901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service centers and providers fail to address the needs of people in that community.</a:t>
            </a:r>
          </a:p>
          <a:p>
            <a:endParaRPr lang="en-US" dirty="0"/>
          </a:p>
          <a:p>
            <a:r>
              <a:rPr lang="en-US" dirty="0"/>
              <a:t>Specifically, clinics often are not in ethnically diverse communities.  </a:t>
            </a:r>
          </a:p>
          <a:p>
            <a:endParaRPr lang="en-US" dirty="0"/>
          </a:p>
          <a:p>
            <a:r>
              <a:rPr lang="en-US" dirty="0"/>
              <a:t>They may lack service providers from ethnic groups of color that reflect that community. </a:t>
            </a:r>
          </a:p>
          <a:p>
            <a:endParaRPr lang="en-US" dirty="0"/>
          </a:p>
          <a:p>
            <a:r>
              <a:rPr lang="en-US" dirty="0"/>
              <a:t>They may also fail to reflect cultural priorities that reflect recovery and hope.</a:t>
            </a:r>
          </a:p>
        </p:txBody>
      </p:sp>
      <p:sp>
        <p:nvSpPr>
          <p:cNvPr id="4" name="Slide Number Placeholder 3"/>
          <p:cNvSpPr>
            <a:spLocks noGrp="1"/>
          </p:cNvSpPr>
          <p:nvPr>
            <p:ph type="sldNum" sz="quarter" idx="5"/>
          </p:nvPr>
        </p:nvSpPr>
        <p:spPr/>
        <p:txBody>
          <a:bodyPr/>
          <a:lstStyle/>
          <a:p>
            <a:fld id="{5CC4E848-AB2F-417A-9E96-706404F33901}" type="slidenum">
              <a:rPr lang="en-US" smtClean="0"/>
              <a:t>22</a:t>
            </a:fld>
            <a:endParaRPr lang="en-US"/>
          </a:p>
        </p:txBody>
      </p:sp>
    </p:spTree>
    <p:extLst>
      <p:ext uri="{BB962C8B-B14F-4D97-AF65-F5344CB8AC3E}">
        <p14:creationId xmlns:p14="http://schemas.microsoft.com/office/powerpoint/2010/main" val="236171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additional reasons for bad health represent physiological and medical causes.</a:t>
            </a:r>
          </a:p>
          <a:p>
            <a:endParaRPr lang="en-US" dirty="0"/>
          </a:p>
          <a:p>
            <a:r>
              <a:rPr lang="en-US" dirty="0"/>
              <a:t>Often, psychiatric medication may unintentionally make physical health worse.  </a:t>
            </a:r>
          </a:p>
          <a:p>
            <a:r>
              <a:rPr lang="en-US" dirty="0"/>
              <a:t>For example, some anti-psychotic medications cause significant weight gain which may lead to Type 2 diabetes.  </a:t>
            </a:r>
          </a:p>
          <a:p>
            <a:endParaRPr lang="en-US" dirty="0"/>
          </a:p>
          <a:p>
            <a:r>
              <a:rPr lang="en-US" dirty="0"/>
              <a:t>These medications as well as anti-depressants, mood stabilizers, or anti-anxiety medications, may cause high blood pressure and cardiovascular disease.  </a:t>
            </a:r>
          </a:p>
          <a:p>
            <a:endParaRPr lang="en-US" dirty="0"/>
          </a:p>
          <a:p>
            <a:r>
              <a:rPr lang="en-US" dirty="0"/>
              <a:t>Patients and their provider team need to work closely to address these side effects.</a:t>
            </a:r>
          </a:p>
          <a:p>
            <a:endParaRPr lang="en-US" dirty="0"/>
          </a:p>
        </p:txBody>
      </p:sp>
      <p:sp>
        <p:nvSpPr>
          <p:cNvPr id="4" name="Slide Number Placeholder 3"/>
          <p:cNvSpPr>
            <a:spLocks noGrp="1"/>
          </p:cNvSpPr>
          <p:nvPr>
            <p:ph type="sldNum" sz="quarter" idx="10"/>
          </p:nvPr>
        </p:nvSpPr>
        <p:spPr/>
        <p:txBody>
          <a:bodyPr/>
          <a:lstStyle/>
          <a:p>
            <a:fld id="{FC7653B1-8B42-482E-B22F-8C00E6AF99B0}" type="slidenum">
              <a:rPr lang="en-US" smtClean="0"/>
              <a:t>23</a:t>
            </a:fld>
            <a:endParaRPr lang="en-US"/>
          </a:p>
        </p:txBody>
      </p:sp>
    </p:spTree>
    <p:extLst>
      <p:ext uri="{BB962C8B-B14F-4D97-AF65-F5344CB8AC3E}">
        <p14:creationId xmlns:p14="http://schemas.microsoft.com/office/powerpoint/2010/main" val="3876484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final reason for bad health.</a:t>
            </a:r>
            <a:r>
              <a:rPr lang="en-US" baseline="0" dirty="0"/>
              <a:t> </a:t>
            </a:r>
          </a:p>
          <a:p>
            <a:endParaRPr lang="en-US" dirty="0"/>
          </a:p>
          <a:p>
            <a:r>
              <a:rPr lang="en-US" dirty="0"/>
              <a:t>Some</a:t>
            </a:r>
            <a:r>
              <a:rPr lang="en-US" baseline="0" dirty="0"/>
              <a:t> s</a:t>
            </a:r>
            <a:r>
              <a:rPr lang="en-US" dirty="0"/>
              <a:t>erious mental health</a:t>
            </a:r>
            <a:r>
              <a:rPr lang="en-US" baseline="0" dirty="0"/>
              <a:t> challenges</a:t>
            </a:r>
            <a:r>
              <a:rPr lang="en-US" dirty="0"/>
              <a:t> have a significant genetic component. Sometimes, the genes that cause schizophrenia, bipolar disorder and other psychiatric illnesses can also cause physical illness.  These are three such illnesses:  heart problems, autoimmune diseases, and Diabetes. </a:t>
            </a:r>
          </a:p>
        </p:txBody>
      </p:sp>
      <p:sp>
        <p:nvSpPr>
          <p:cNvPr id="4" name="Slide Number Placeholder 3"/>
          <p:cNvSpPr>
            <a:spLocks noGrp="1"/>
          </p:cNvSpPr>
          <p:nvPr>
            <p:ph type="sldNum" sz="quarter" idx="10"/>
          </p:nvPr>
        </p:nvSpPr>
        <p:spPr/>
        <p:txBody>
          <a:bodyPr/>
          <a:lstStyle/>
          <a:p>
            <a:fld id="{FC7653B1-8B42-482E-B22F-8C00E6AF99B0}" type="slidenum">
              <a:rPr lang="en-US" smtClean="0"/>
              <a:t>24</a:t>
            </a:fld>
            <a:endParaRPr lang="en-US"/>
          </a:p>
        </p:txBody>
      </p:sp>
    </p:spTree>
    <p:extLst>
      <p:ext uri="{BB962C8B-B14F-4D97-AF65-F5344CB8AC3E}">
        <p14:creationId xmlns:p14="http://schemas.microsoft.com/office/powerpoint/2010/main" val="2332165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reviewed the size of the concerns related to physical health in those living with a mental health condition.  Let’s now consider solutions.  </a:t>
            </a:r>
          </a:p>
          <a:p>
            <a:r>
              <a:rPr lang="en-US" dirty="0"/>
              <a:t>Specifically, let’s look at the benefits of peer support services.  As we said earlier, peer support providers are peers who help patients accomplish their health and wellness goals in their community.  </a:t>
            </a:r>
          </a:p>
          <a:p>
            <a:endParaRPr lang="en-US" dirty="0"/>
          </a:p>
          <a:p>
            <a:r>
              <a:rPr lang="en-US" dirty="0"/>
              <a:t>In the next several slides, we summarize different versions of peer support providers.  </a:t>
            </a:r>
          </a:p>
          <a:p>
            <a:r>
              <a:rPr lang="en-US" dirty="0"/>
              <a:t>First, however, we summarize what is known about good treatment as the foundation on which peer support providers do their work.</a:t>
            </a:r>
          </a:p>
        </p:txBody>
      </p:sp>
      <p:sp>
        <p:nvSpPr>
          <p:cNvPr id="4" name="Slide Number Placeholder 3"/>
          <p:cNvSpPr>
            <a:spLocks noGrp="1"/>
          </p:cNvSpPr>
          <p:nvPr>
            <p:ph type="sldNum" sz="quarter" idx="5"/>
          </p:nvPr>
        </p:nvSpPr>
        <p:spPr/>
        <p:txBody>
          <a:bodyPr/>
          <a:lstStyle/>
          <a:p>
            <a:fld id="{5CC4E848-AB2F-417A-9E96-706404F33901}" type="slidenum">
              <a:rPr lang="en-US" smtClean="0"/>
              <a:t>25</a:t>
            </a:fld>
            <a:endParaRPr lang="en-US"/>
          </a:p>
        </p:txBody>
      </p:sp>
    </p:spTree>
    <p:extLst>
      <p:ext uri="{BB962C8B-B14F-4D97-AF65-F5344CB8AC3E}">
        <p14:creationId xmlns:p14="http://schemas.microsoft.com/office/powerpoint/2010/main" val="2592990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realize that effective treatments exist for most physical illnesses.  </a:t>
            </a:r>
          </a:p>
          <a:p>
            <a:r>
              <a:rPr lang="en-US" dirty="0"/>
              <a:t>These are called evidence-based strategies:  </a:t>
            </a:r>
          </a:p>
          <a:p>
            <a:r>
              <a:rPr lang="en-US" dirty="0"/>
              <a:t>This means research evidence shows specific interventions are effective for specific illnesses.  </a:t>
            </a:r>
          </a:p>
          <a:p>
            <a:pPr marL="169633" indent="-169633">
              <a:buFont typeface="Arial" panose="020B0604020202020204" pitchFamily="34" charset="0"/>
              <a:buChar char="•"/>
            </a:pPr>
            <a:r>
              <a:rPr lang="en-US" dirty="0"/>
              <a:t>We know there are effective medications for high blood pressure, effective procedures for cancer, and effective therapies for broken ankles.</a:t>
            </a:r>
          </a:p>
          <a:p>
            <a:r>
              <a:rPr lang="en-US" dirty="0"/>
              <a:t>We also know top quality training programs exist for doctors and other health care providers to learn these skills.</a:t>
            </a:r>
          </a:p>
          <a:p>
            <a:endParaRPr lang="en-US" dirty="0"/>
          </a:p>
          <a:p>
            <a:r>
              <a:rPr lang="en-US" dirty="0"/>
              <a:t>Hence, in America, there are health care teams that have mastered effective treatments that can help patients deal with physical illnesses.  </a:t>
            </a:r>
          </a:p>
          <a:p>
            <a:r>
              <a:rPr lang="en-US" dirty="0"/>
              <a:t>The problem is that many people living with mental illness are not able to take advantage of these teams and treatments.  </a:t>
            </a:r>
          </a:p>
          <a:p>
            <a:r>
              <a:rPr lang="en-US" dirty="0"/>
              <a:t>One reason is because physical health teams are often unable to work well with people living with a serious mental health condition.  </a:t>
            </a:r>
          </a:p>
        </p:txBody>
      </p:sp>
      <p:sp>
        <p:nvSpPr>
          <p:cNvPr id="4" name="Slide Number Placeholder 3"/>
          <p:cNvSpPr>
            <a:spLocks noGrp="1"/>
          </p:cNvSpPr>
          <p:nvPr>
            <p:ph type="sldNum" sz="quarter" idx="5"/>
          </p:nvPr>
        </p:nvSpPr>
        <p:spPr/>
        <p:txBody>
          <a:bodyPr/>
          <a:lstStyle/>
          <a:p>
            <a:fld id="{5CC4E848-AB2F-417A-9E96-706404F33901}" type="slidenum">
              <a:rPr lang="en-US" smtClean="0"/>
              <a:t>26</a:t>
            </a:fld>
            <a:endParaRPr lang="en-US"/>
          </a:p>
        </p:txBody>
      </p:sp>
    </p:spTree>
    <p:extLst>
      <p:ext uri="{BB962C8B-B14F-4D97-AF65-F5344CB8AC3E}">
        <p14:creationId xmlns:p14="http://schemas.microsoft.com/office/powerpoint/2010/main" val="3805841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the mental health and physical health systems are separate.  </a:t>
            </a:r>
          </a:p>
          <a:p>
            <a:r>
              <a:rPr lang="en-US" dirty="0"/>
              <a:t>The solution is integrated care: one place where the individual can receive all health services: </a:t>
            </a:r>
          </a:p>
          <a:p>
            <a:pPr marL="169633" indent="-169633">
              <a:buFont typeface="Arial" panose="020B0604020202020204" pitchFamily="34" charset="0"/>
              <a:buChar char="•"/>
            </a:pPr>
            <a:r>
              <a:rPr lang="en-US" dirty="0"/>
              <a:t>physical health </a:t>
            </a:r>
            <a:r>
              <a:rPr lang="en-US" b="1" dirty="0"/>
              <a:t>AND</a:t>
            </a:r>
            <a:r>
              <a:rPr lang="en-US" dirty="0"/>
              <a:t> mental health.  </a:t>
            </a:r>
          </a:p>
          <a:p>
            <a:pPr marL="169633" indent="-169633">
              <a:buFont typeface="Arial" panose="020B0604020202020204" pitchFamily="34" charset="0"/>
              <a:buChar char="•"/>
            </a:pPr>
            <a:r>
              <a:rPr lang="en-US" dirty="0"/>
              <a:t>This is one team that is able to address both mental health and physical health concerns.  </a:t>
            </a:r>
          </a:p>
          <a:p>
            <a:pPr marL="169633" indent="-169633">
              <a:buFont typeface="Arial" panose="020B0604020202020204" pitchFamily="34" charset="0"/>
              <a:buChar char="•"/>
            </a:pPr>
            <a:r>
              <a:rPr lang="en-US" dirty="0"/>
              <a:t>No more saying, “I don’t work with </a:t>
            </a:r>
            <a:r>
              <a:rPr lang="en-US" b="1" u="sng" dirty="0"/>
              <a:t>those</a:t>
            </a:r>
            <a:r>
              <a:rPr lang="en-US" b="1" u="none" dirty="0"/>
              <a:t> </a:t>
            </a:r>
            <a:r>
              <a:rPr lang="en-US" dirty="0"/>
              <a:t>people.”   </a:t>
            </a:r>
          </a:p>
          <a:p>
            <a:pPr marL="169633" indent="-169633">
              <a:buFont typeface="Arial" panose="020B0604020202020204" pitchFamily="34" charset="0"/>
              <a:buChar char="•"/>
            </a:pPr>
            <a:r>
              <a:rPr lang="en-US" dirty="0"/>
              <a:t>One place for primary care, specialty care, and mental health care.</a:t>
            </a:r>
          </a:p>
          <a:p>
            <a:endParaRPr lang="en-US" dirty="0"/>
          </a:p>
          <a:p>
            <a:r>
              <a:rPr lang="en-US" dirty="0"/>
              <a:t>Integrated care is a good idea but not yet fully a reality.  </a:t>
            </a:r>
          </a:p>
          <a:p>
            <a:r>
              <a:rPr lang="en-US" dirty="0"/>
              <a:t>One reason are health care providers who resist the call for integration.  </a:t>
            </a:r>
          </a:p>
          <a:p>
            <a:r>
              <a:rPr lang="en-US" dirty="0"/>
              <a:t>Primary care providers who say, “I was not trained to work with people with mental illness.”</a:t>
            </a:r>
          </a:p>
          <a:p>
            <a:endParaRPr lang="en-US" dirty="0"/>
          </a:p>
          <a:p>
            <a:r>
              <a:rPr lang="en-US" dirty="0"/>
              <a:t>The second reason is that insurance and government programs have not fully bought into the idea.  They have not encouraged health providers to join together into an integrated approach.</a:t>
            </a:r>
          </a:p>
          <a:p>
            <a:r>
              <a:rPr lang="en-US" dirty="0"/>
              <a:t>For example: Insurance</a:t>
            </a:r>
            <a:r>
              <a:rPr lang="en-US" baseline="0" dirty="0"/>
              <a:t> companies have increasing interest in developing models that employ one single care manager to coordinate the care for a range of medical and mental health problems.</a:t>
            </a:r>
            <a:endParaRPr lang="en-US" dirty="0"/>
          </a:p>
          <a:p>
            <a:endParaRPr lang="en-US" dirty="0"/>
          </a:p>
          <a:p>
            <a:endParaRPr lang="en-US" dirty="0"/>
          </a:p>
          <a:p>
            <a:r>
              <a:rPr lang="en-US" dirty="0"/>
              <a:t>STILL, integrated care is rising so that it is becoming more common.  Hence, we believe that Peer Support Services can assist people living with mental health challenges achieve their goals by coordinating care.</a:t>
            </a:r>
          </a:p>
        </p:txBody>
      </p:sp>
      <p:sp>
        <p:nvSpPr>
          <p:cNvPr id="4" name="Slide Number Placeholder 3"/>
          <p:cNvSpPr>
            <a:spLocks noGrp="1"/>
          </p:cNvSpPr>
          <p:nvPr>
            <p:ph type="sldNum" sz="quarter" idx="5"/>
          </p:nvPr>
        </p:nvSpPr>
        <p:spPr/>
        <p:txBody>
          <a:bodyPr/>
          <a:lstStyle/>
          <a:p>
            <a:fld id="{5CC4E848-AB2F-417A-9E96-706404F33901}" type="slidenum">
              <a:rPr lang="en-US" smtClean="0"/>
              <a:t>27</a:t>
            </a:fld>
            <a:endParaRPr lang="en-US"/>
          </a:p>
        </p:txBody>
      </p:sp>
    </p:spTree>
    <p:extLst>
      <p:ext uri="{BB962C8B-B14F-4D97-AF65-F5344CB8AC3E}">
        <p14:creationId xmlns:p14="http://schemas.microsoft.com/office/powerpoint/2010/main" val="746915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Paraprofessional support providers can help people navigate these hurdles to care.</a:t>
            </a:r>
          </a:p>
          <a:p>
            <a:endParaRPr lang="en-US" dirty="0"/>
          </a:p>
          <a:p>
            <a:r>
              <a:rPr lang="en-US" dirty="0"/>
              <a:t>Health care has seen the evolution of different kinds of paraprofessional support service providers.  We will focus on three in this presentation:  </a:t>
            </a:r>
          </a:p>
          <a:p>
            <a:pPr marL="226177" indent="-226177">
              <a:buAutoNum type="arabicParenBoth"/>
            </a:pPr>
            <a:r>
              <a:rPr lang="en-US" dirty="0"/>
              <a:t>Community Health Workers </a:t>
            </a:r>
          </a:p>
          <a:p>
            <a:pPr marL="226177" indent="-226177">
              <a:buAutoNum type="arabicParenBoth"/>
            </a:pPr>
            <a:r>
              <a:rPr lang="en-US" dirty="0"/>
              <a:t>Patient Navigators</a:t>
            </a:r>
          </a:p>
          <a:p>
            <a:pPr marL="226177" indent="-226177">
              <a:buAutoNum type="arabicParenBoth"/>
            </a:pPr>
            <a:r>
              <a:rPr lang="en-US" dirty="0"/>
              <a:t>Peer Supporters.   </a:t>
            </a:r>
          </a:p>
          <a:p>
            <a:endParaRPr lang="en-US" dirty="0"/>
          </a:p>
          <a:p>
            <a:r>
              <a:rPr lang="en-US" dirty="0"/>
              <a:t>Community health workers have emerged in the past 30 years as a vital element of the PUBLIC health force.  </a:t>
            </a:r>
          </a:p>
          <a:p>
            <a:pPr marL="169633" indent="-169633">
              <a:buFont typeface="Arial" panose="020B0604020202020204" pitchFamily="34" charset="0"/>
              <a:buChar char="•"/>
            </a:pPr>
            <a:r>
              <a:rPr lang="en-US" dirty="0"/>
              <a:t>They traditionally are paraprofessionals and not individuals who complete rigorous physician or nursing training, but instead are motivated health care employees who want to help patients meet their needs.  </a:t>
            </a:r>
          </a:p>
          <a:p>
            <a:pPr marL="169633" indent="-169633">
              <a:buFont typeface="Arial" panose="020B0604020202020204" pitchFamily="34" charset="0"/>
              <a:buChar char="•"/>
            </a:pPr>
            <a:r>
              <a:rPr lang="en-US" dirty="0"/>
              <a:t>They are often from the patient’s community and hence quite diverse.  </a:t>
            </a:r>
          </a:p>
          <a:p>
            <a:pPr marL="169633" indent="-169633">
              <a:buFont typeface="Arial" panose="020B0604020202020204" pitchFamily="34" charset="0"/>
              <a:buChar char="•"/>
            </a:pPr>
            <a:r>
              <a:rPr lang="en-US" dirty="0"/>
              <a:t>Community health workers are men and women.  </a:t>
            </a:r>
          </a:p>
          <a:p>
            <a:pPr marL="169633" indent="-169633">
              <a:buFont typeface="Arial" panose="020B0604020202020204" pitchFamily="34" charset="0"/>
              <a:buChar char="•"/>
            </a:pPr>
            <a:r>
              <a:rPr lang="en-US" dirty="0"/>
              <a:t>They are Black, White, Latinx, Asian and more.  </a:t>
            </a:r>
          </a:p>
          <a:p>
            <a:pPr marL="169633" indent="-169633">
              <a:buFont typeface="Arial" panose="020B0604020202020204" pitchFamily="34" charset="0"/>
              <a:buChar char="•"/>
            </a:pPr>
            <a:r>
              <a:rPr lang="en-US" dirty="0"/>
              <a:t>They may be young adults or seniors.  </a:t>
            </a:r>
          </a:p>
          <a:p>
            <a:pPr marL="169633" indent="-169633">
              <a:buFont typeface="Arial" panose="020B0604020202020204" pitchFamily="34" charset="0"/>
              <a:buChar char="•"/>
            </a:pPr>
            <a:r>
              <a:rPr lang="en-US" dirty="0"/>
              <a:t>They may be straight or from the LGBTQ community.  </a:t>
            </a:r>
          </a:p>
          <a:p>
            <a:pPr marL="169633" indent="-169633">
              <a:buFont typeface="Arial" panose="020B0604020202020204" pitchFamily="34" charset="0"/>
              <a:buChar char="•"/>
            </a:pPr>
            <a:r>
              <a:rPr lang="en-US" dirty="0"/>
              <a:t>There is an assumption to diversity; namely, a patient of color (for example, an African American patient) may be able to engage better with a community health worker of color (a black worker).  </a:t>
            </a:r>
          </a:p>
          <a:p>
            <a:endParaRPr lang="en-US" dirty="0"/>
          </a:p>
          <a:p>
            <a:r>
              <a:rPr lang="en-US" dirty="0"/>
              <a:t>Community health workers do not really specialize.  They jump in and help patients with all their health care needs.  They may help a patient with the primary care doctor one day, and then the dentist, and optometrist.   </a:t>
            </a:r>
          </a:p>
          <a:p>
            <a:r>
              <a:rPr lang="en-US" dirty="0"/>
              <a:t>They perform the work in a practical manner.  </a:t>
            </a:r>
          </a:p>
          <a:p>
            <a:pPr marL="169633" indent="-169633">
              <a:buFont typeface="Arial" panose="020B0604020202020204" pitchFamily="34" charset="0"/>
              <a:buChar char="•"/>
            </a:pPr>
            <a:r>
              <a:rPr lang="en-US" dirty="0"/>
              <a:t>They may transport the person to appointments, offering support as the patient meets with health care providers.</a:t>
            </a:r>
          </a:p>
          <a:p>
            <a:pPr marL="169633" indent="-169633">
              <a:buFont typeface="Arial" panose="020B0604020202020204" pitchFamily="34" charset="0"/>
              <a:buChar char="•"/>
            </a:pPr>
            <a:r>
              <a:rPr lang="en-US" dirty="0"/>
              <a:t>They may advocate for patients in situations where health care providers are falling short.  </a:t>
            </a:r>
          </a:p>
          <a:p>
            <a:pPr marL="169633" indent="-169633">
              <a:buFont typeface="Arial" panose="020B0604020202020204" pitchFamily="34" charset="0"/>
              <a:buChar char="•"/>
            </a:pPr>
            <a:r>
              <a:rPr lang="en-US" dirty="0"/>
              <a:t>They may educate patients about symptoms and illness and treatments that will help them deal with their symptoms and illnesses.</a:t>
            </a:r>
          </a:p>
        </p:txBody>
      </p:sp>
      <p:sp>
        <p:nvSpPr>
          <p:cNvPr id="4" name="Slide Number Placeholder 3"/>
          <p:cNvSpPr>
            <a:spLocks noGrp="1"/>
          </p:cNvSpPr>
          <p:nvPr>
            <p:ph type="sldNum" sz="quarter" idx="10"/>
          </p:nvPr>
        </p:nvSpPr>
        <p:spPr/>
        <p:txBody>
          <a:bodyPr/>
          <a:lstStyle/>
          <a:p>
            <a:fld id="{FC7653B1-8B42-482E-B22F-8C00E6AF99B0}" type="slidenum">
              <a:rPr lang="en-US" smtClean="0"/>
              <a:t>28</a:t>
            </a:fld>
            <a:endParaRPr lang="en-US"/>
          </a:p>
        </p:txBody>
      </p:sp>
    </p:spTree>
    <p:extLst>
      <p:ext uri="{BB962C8B-B14F-4D97-AF65-F5344CB8AC3E}">
        <p14:creationId xmlns:p14="http://schemas.microsoft.com/office/powerpoint/2010/main" val="846817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Navigators are another form of paraprofessional support services.  They originally</a:t>
            </a:r>
            <a:r>
              <a:rPr lang="en-US" baseline="0" dirty="0"/>
              <a:t> </a:t>
            </a:r>
            <a:r>
              <a:rPr lang="en-US" dirty="0"/>
              <a:t>developed to address the needs of breast cancer patients.  Think of the challenges experienced by these patients.  </a:t>
            </a:r>
          </a:p>
          <a:p>
            <a:pPr marL="169633" indent="-169633">
              <a:buFont typeface="Arial" panose="020B0604020202020204" pitchFamily="34" charset="0"/>
              <a:buChar char="•"/>
            </a:pPr>
            <a:r>
              <a:rPr lang="en-US" dirty="0"/>
              <a:t>Some must meet with their oncologist</a:t>
            </a:r>
          </a:p>
          <a:p>
            <a:pPr marL="169633" indent="-169633">
              <a:buFont typeface="Arial" panose="020B0604020202020204" pitchFamily="34" charset="0"/>
              <a:buChar char="•"/>
            </a:pPr>
            <a:r>
              <a:rPr lang="en-US" dirty="0"/>
              <a:t>Some needed advocacy for radiation therapy, to the lab for chemo, off to see the nutritionist, back to the pharmacy, and up to the counselor.  </a:t>
            </a:r>
          </a:p>
          <a:p>
            <a:r>
              <a:rPr lang="en-US" dirty="0"/>
              <a:t>Patient navigators provide the simple working of escorting the patient to all these various appointments.  </a:t>
            </a:r>
          </a:p>
          <a:p>
            <a:r>
              <a:rPr lang="en-US" dirty="0"/>
              <a:t>In the process, they offer two types of support:  </a:t>
            </a:r>
          </a:p>
          <a:p>
            <a:pPr marL="169633" indent="-169633">
              <a:buFont typeface="Arial" panose="020B0604020202020204" pitchFamily="34" charset="0"/>
              <a:buChar char="•"/>
            </a:pPr>
            <a:r>
              <a:rPr lang="en-US" dirty="0"/>
              <a:t>emotional support, offering empathy for the challenges which cancer patients face </a:t>
            </a:r>
          </a:p>
          <a:p>
            <a:pPr marL="169633" indent="-169633">
              <a:buFont typeface="Arial" panose="020B0604020202020204" pitchFamily="34" charset="0"/>
              <a:buChar char="•"/>
            </a:pPr>
            <a:r>
              <a:rPr lang="en-US" dirty="0"/>
              <a:t>practical support such as help with transportation and insurance.</a:t>
            </a:r>
          </a:p>
          <a:p>
            <a:endParaRPr lang="en-US" dirty="0"/>
          </a:p>
          <a:p>
            <a:r>
              <a:rPr lang="en-US" dirty="0"/>
              <a:t>Patient navigators originally may have been professionally trained social workers but have evolved to include paraprofessionals.  </a:t>
            </a:r>
          </a:p>
          <a:p>
            <a:r>
              <a:rPr lang="en-US" dirty="0"/>
              <a:t>They then became peers, navigators who were women themselves, maybe from the same ethnic group, maybe cancer survivors, now were willing and able to more easily engage with the cancer patient.</a:t>
            </a:r>
          </a:p>
          <a:p>
            <a:endParaRPr lang="en-US" dirty="0"/>
          </a:p>
        </p:txBody>
      </p:sp>
      <p:sp>
        <p:nvSpPr>
          <p:cNvPr id="4" name="Slide Number Placeholder 3"/>
          <p:cNvSpPr>
            <a:spLocks noGrp="1"/>
          </p:cNvSpPr>
          <p:nvPr>
            <p:ph type="sldNum" sz="quarter" idx="10"/>
          </p:nvPr>
        </p:nvSpPr>
        <p:spPr/>
        <p:txBody>
          <a:bodyPr/>
          <a:lstStyle/>
          <a:p>
            <a:fld id="{FC7653B1-8B42-482E-B22F-8C00E6AF99B0}" type="slidenum">
              <a:rPr lang="en-US" smtClean="0"/>
              <a:t>29</a:t>
            </a:fld>
            <a:endParaRPr lang="en-US"/>
          </a:p>
        </p:txBody>
      </p:sp>
    </p:spTree>
    <p:extLst>
      <p:ext uri="{BB962C8B-B14F-4D97-AF65-F5344CB8AC3E}">
        <p14:creationId xmlns:p14="http://schemas.microsoft.com/office/powerpoint/2010/main" val="374516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PCORI funding does not need to be disclosed.  </a:t>
            </a:r>
          </a:p>
          <a:p>
            <a:r>
              <a:rPr lang="en-US" dirty="0"/>
              <a:t>Only commercial relationships should be included in the disclosure process.</a:t>
            </a:r>
          </a:p>
          <a:p>
            <a:r>
              <a:rPr lang="en-US" dirty="0"/>
              <a:t>In must, if not all cases it would read “ I have nothing to disclose”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3</a:t>
            </a:fld>
            <a:endParaRPr lang="en-US"/>
          </a:p>
        </p:txBody>
      </p:sp>
    </p:spTree>
    <p:extLst>
      <p:ext uri="{BB962C8B-B14F-4D97-AF65-F5344CB8AC3E}">
        <p14:creationId xmlns:p14="http://schemas.microsoft.com/office/powerpoint/2010/main" val="1220828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from patient navigators is peer support which has become a prominent vision and resource for mental health services.  </a:t>
            </a:r>
          </a:p>
          <a:p>
            <a:r>
              <a:rPr lang="en-US" dirty="0"/>
              <a:t>People with lived experience, by virtue of their shared experiences, can be vital agents of help.  </a:t>
            </a:r>
          </a:p>
          <a:p>
            <a:pPr marL="169633" indent="-169633">
              <a:buFont typeface="Arial" panose="020B0604020202020204" pitchFamily="34" charset="0"/>
              <a:buChar char="•"/>
            </a:pPr>
            <a:r>
              <a:rPr lang="en-US" dirty="0"/>
              <a:t>They may do this in mutual help groups.  These kinds of groups were once called “self-help;” they are patient run organizations through which participants gain empowerment and better health outcomes.  </a:t>
            </a:r>
          </a:p>
          <a:p>
            <a:pPr marL="169633" indent="-169633">
              <a:buFont typeface="Arial" panose="020B0604020202020204" pitchFamily="34" charset="0"/>
              <a:buChar char="•"/>
            </a:pPr>
            <a:r>
              <a:rPr lang="en-US" dirty="0"/>
              <a:t>Self-help groups have been active for more than 50 years. </a:t>
            </a:r>
          </a:p>
          <a:p>
            <a:pPr marL="169633" indent="-169633">
              <a:buFont typeface="Arial" panose="020B0604020202020204" pitchFamily="34" charset="0"/>
              <a:buChar char="•"/>
            </a:pPr>
            <a:r>
              <a:rPr lang="en-US" dirty="0"/>
              <a:t>Mutual help is the better term.</a:t>
            </a:r>
          </a:p>
          <a:p>
            <a:r>
              <a:rPr lang="en-US" dirty="0"/>
              <a:t>Recognizing the success of peer-run groups, people with lived experience of recovery are also being hired as service providers.  </a:t>
            </a:r>
          </a:p>
          <a:p>
            <a:r>
              <a:rPr lang="en-US" dirty="0"/>
              <a:t>In the mental health service section, peers have been hired to provide job, education, or independent living  coaching, care coordination, and patient navigation.  </a:t>
            </a:r>
          </a:p>
          <a:p>
            <a:endParaRPr lang="en-US" dirty="0"/>
          </a:p>
        </p:txBody>
      </p:sp>
      <p:sp>
        <p:nvSpPr>
          <p:cNvPr id="4" name="Slide Number Placeholder 3"/>
          <p:cNvSpPr>
            <a:spLocks noGrp="1"/>
          </p:cNvSpPr>
          <p:nvPr>
            <p:ph type="sldNum" sz="quarter" idx="10"/>
          </p:nvPr>
        </p:nvSpPr>
        <p:spPr/>
        <p:txBody>
          <a:bodyPr/>
          <a:lstStyle/>
          <a:p>
            <a:fld id="{FC7653B1-8B42-482E-B22F-8C00E6AF99B0}" type="slidenum">
              <a:rPr lang="en-US" smtClean="0"/>
              <a:t>30</a:t>
            </a:fld>
            <a:endParaRPr lang="en-US"/>
          </a:p>
        </p:txBody>
      </p:sp>
    </p:spTree>
    <p:extLst>
      <p:ext uri="{BB962C8B-B14F-4D97-AF65-F5344CB8AC3E}">
        <p14:creationId xmlns:p14="http://schemas.microsoft.com/office/powerpoint/2010/main" val="355490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values define the peer support specialist.  </a:t>
            </a:r>
          </a:p>
          <a:p>
            <a:pPr marL="169633" indent="-169633">
              <a:buFont typeface="Arial" panose="020B0604020202020204" pitchFamily="34" charset="0"/>
              <a:buChar char="•"/>
            </a:pPr>
            <a:r>
              <a:rPr lang="en-US" dirty="0"/>
              <a:t>They are recovery focused.  Namely they are hopeful and supportive of personal aspirations.  </a:t>
            </a:r>
          </a:p>
          <a:p>
            <a:pPr marL="169633" indent="-169633">
              <a:buFont typeface="Arial" panose="020B0604020202020204" pitchFamily="34" charset="0"/>
              <a:buChar char="•"/>
            </a:pPr>
            <a:r>
              <a:rPr lang="en-US" dirty="0"/>
              <a:t>As a result, they are accepting.  They have no strings attached to their services, nor do they impose expectations.</a:t>
            </a:r>
          </a:p>
          <a:p>
            <a:pPr marL="169633" indent="-169633">
              <a:buFont typeface="Arial" panose="020B0604020202020204" pitchFamily="34" charset="0"/>
              <a:buChar char="•"/>
            </a:pPr>
            <a:r>
              <a:rPr lang="en-US" dirty="0"/>
              <a:t>They promote empowerment, in the lives or service recipients in general, and more specifically in regards to their health decisions.  </a:t>
            </a:r>
          </a:p>
          <a:p>
            <a:pPr marL="169633" indent="-169633">
              <a:buFont typeface="Arial" panose="020B0604020202020204" pitchFamily="34" charset="0"/>
              <a:buChar char="•"/>
            </a:pPr>
            <a:r>
              <a:rPr lang="en-US" dirty="0"/>
              <a:t>As such, they are goals focused.  They help patients identify what they want to do (or do differently) in terms of their health and wellness.  </a:t>
            </a:r>
          </a:p>
          <a:p>
            <a:pPr marL="169633" indent="-169633">
              <a:buFont typeface="Arial" panose="020B0604020202020204" pitchFamily="34" charset="0"/>
              <a:buChar char="•"/>
            </a:pPr>
            <a:r>
              <a:rPr lang="en-US" dirty="0"/>
              <a:t>All services are provided in the community.  </a:t>
            </a:r>
          </a:p>
          <a:p>
            <a:r>
              <a:rPr lang="en-US" dirty="0"/>
              <a:t>Peer support</a:t>
            </a:r>
            <a:r>
              <a:rPr lang="en-US" baseline="0" dirty="0"/>
              <a:t> specialists</a:t>
            </a:r>
            <a:r>
              <a:rPr lang="en-US" dirty="0"/>
              <a:t> know no bounds to their work.  They don’t expect patients to come to the hospital.  Peer support specialists travel to meet patients where they are.</a:t>
            </a:r>
          </a:p>
        </p:txBody>
      </p:sp>
      <p:sp>
        <p:nvSpPr>
          <p:cNvPr id="4" name="Slide Number Placeholder 3"/>
          <p:cNvSpPr>
            <a:spLocks noGrp="1"/>
          </p:cNvSpPr>
          <p:nvPr>
            <p:ph type="sldNum" sz="quarter" idx="10"/>
          </p:nvPr>
        </p:nvSpPr>
        <p:spPr/>
        <p:txBody>
          <a:bodyPr/>
          <a:lstStyle/>
          <a:p>
            <a:fld id="{FC7653B1-8B42-482E-B22F-8C00E6AF99B0}" type="slidenum">
              <a:rPr lang="en-US" smtClean="0"/>
              <a:t>31</a:t>
            </a:fld>
            <a:endParaRPr lang="en-US"/>
          </a:p>
        </p:txBody>
      </p:sp>
    </p:spTree>
    <p:extLst>
      <p:ext uri="{BB962C8B-B14F-4D97-AF65-F5344CB8AC3E}">
        <p14:creationId xmlns:p14="http://schemas.microsoft.com/office/powerpoint/2010/main" val="1771988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Peer support</a:t>
            </a:r>
            <a:r>
              <a:rPr lang="en-US" baseline="0" dirty="0"/>
              <a:t> specialists</a:t>
            </a:r>
            <a:r>
              <a:rPr lang="en-US" dirty="0"/>
              <a:t> share selected aspects of their life with the patient.  </a:t>
            </a:r>
          </a:p>
          <a:p>
            <a:pPr marL="169633" indent="-169633">
              <a:buFont typeface="Arial" panose="020B0604020202020204" pitchFamily="34" charset="0"/>
              <a:buChar char="•"/>
            </a:pPr>
            <a:r>
              <a:rPr lang="en-US" dirty="0"/>
              <a:t>This sharing establishes credibility and rapport.  </a:t>
            </a:r>
          </a:p>
          <a:p>
            <a:pPr marL="169633" indent="-169633">
              <a:buFont typeface="Arial" panose="020B0604020202020204" pitchFamily="34" charset="0"/>
              <a:buChar char="•"/>
            </a:pPr>
            <a:r>
              <a:rPr lang="en-US" dirty="0"/>
              <a:t>It also provides an opportunity for patients to learn </a:t>
            </a:r>
            <a:r>
              <a:rPr lang="en-US" b="1" dirty="0"/>
              <a:t>possible</a:t>
            </a:r>
            <a:r>
              <a:rPr lang="en-US" b="0" dirty="0"/>
              <a:t> ways they might deal with health concerns.</a:t>
            </a:r>
          </a:p>
          <a:p>
            <a:endParaRPr lang="en-US" b="0" dirty="0"/>
          </a:p>
          <a:p>
            <a:r>
              <a:rPr lang="en-US" b="0" dirty="0"/>
              <a:t>There story has two parts:</a:t>
            </a:r>
          </a:p>
          <a:p>
            <a:r>
              <a:rPr lang="en-US" b="0" dirty="0"/>
              <a:t>First, the symptoms and challenges that define their mental health journey.  </a:t>
            </a:r>
          </a:p>
          <a:p>
            <a:r>
              <a:rPr lang="en-US" b="1" dirty="0"/>
              <a:t>Note</a:t>
            </a:r>
            <a:r>
              <a:rPr lang="en-US" b="0" dirty="0"/>
              <a:t> that the peer support specialist</a:t>
            </a:r>
            <a:r>
              <a:rPr lang="en-US" b="0" baseline="0" dirty="0"/>
              <a:t>s</a:t>
            </a:r>
            <a:r>
              <a:rPr lang="en-US" b="0" dirty="0"/>
              <a:t> should never feel compelled to share information about their mental health journey that would retraumatize them, that is still painful or unresolved.  </a:t>
            </a:r>
          </a:p>
          <a:p>
            <a:r>
              <a:rPr lang="en-US" b="0" dirty="0"/>
              <a:t>For example, many peer support specialists will choose to never disclose the specifics of a life trauma.  </a:t>
            </a:r>
          </a:p>
          <a:p>
            <a:endParaRPr lang="en-US" b="0" dirty="0"/>
          </a:p>
          <a:p>
            <a:r>
              <a:rPr lang="en-US" b="0" dirty="0"/>
              <a:t>Second, and more important, is their journey of recovery.  </a:t>
            </a:r>
          </a:p>
          <a:p>
            <a:r>
              <a:rPr lang="en-US" b="0" dirty="0"/>
              <a:t>Despite their mental health challenges, peer support</a:t>
            </a:r>
            <a:r>
              <a:rPr lang="en-US" b="0" baseline="0" dirty="0"/>
              <a:t> specialists </a:t>
            </a:r>
            <a:r>
              <a:rPr lang="en-US" b="0" dirty="0"/>
              <a:t>want to share their experiences with hope and aspirations. </a:t>
            </a:r>
          </a:p>
          <a:p>
            <a:r>
              <a:rPr lang="en-US" b="0" dirty="0"/>
              <a:t>They want to endorse the importance of empowerment and self-determination in their life.</a:t>
            </a:r>
          </a:p>
          <a:p>
            <a:r>
              <a:rPr lang="en-US" b="0" dirty="0"/>
              <a:t>  </a:t>
            </a:r>
          </a:p>
          <a:p>
            <a:r>
              <a:rPr lang="en-US" b="0" dirty="0"/>
              <a:t>Sharing “</a:t>
            </a:r>
            <a:r>
              <a:rPr lang="en-US" b="0" i="1" dirty="0"/>
              <a:t>What’s Worked for Me</a:t>
            </a:r>
            <a:r>
              <a:rPr lang="en-US" b="0" dirty="0"/>
              <a:t>” or “</a:t>
            </a:r>
            <a:r>
              <a:rPr lang="en-US" b="0" i="1" dirty="0"/>
              <a:t>What’s Worked for Others I Know</a:t>
            </a:r>
            <a:r>
              <a:rPr lang="en-US" b="0" dirty="0"/>
              <a:t>” can be helpful.  </a:t>
            </a:r>
          </a:p>
          <a:p>
            <a:r>
              <a:rPr lang="en-US" b="0" dirty="0"/>
              <a:t>The patient might learn concrete ways to address some of their needs.</a:t>
            </a:r>
          </a:p>
          <a:p>
            <a:endParaRPr lang="en-US" b="0" dirty="0"/>
          </a:p>
          <a:p>
            <a:r>
              <a:rPr lang="en-US" b="0" dirty="0"/>
              <a:t>However, peer supporter</a:t>
            </a:r>
            <a:r>
              <a:rPr lang="en-US" b="0" baseline="0" dirty="0"/>
              <a:t> specialists</a:t>
            </a:r>
            <a:r>
              <a:rPr lang="en-US" b="0" dirty="0"/>
              <a:t> need to be vigilant about disclosing too much, understanding that there are limits to disclosure.  </a:t>
            </a:r>
          </a:p>
          <a:p>
            <a:r>
              <a:rPr lang="en-US" b="0" dirty="0"/>
              <a:t>Too much about the supporter can end up changing the focus of the helping relationship from the peer to the supporter.  </a:t>
            </a:r>
          </a:p>
          <a:p>
            <a:r>
              <a:rPr lang="en-US" b="0" dirty="0"/>
              <a:t>Peer support</a:t>
            </a:r>
            <a:r>
              <a:rPr lang="en-US" b="0" baseline="0" dirty="0"/>
              <a:t> specialists</a:t>
            </a:r>
            <a:r>
              <a:rPr lang="en-US" b="0" dirty="0"/>
              <a:t> must attend to whether disclosed information is helpful to patients or whether they experience it as irrelevant.</a:t>
            </a:r>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32</a:t>
            </a:fld>
            <a:endParaRPr lang="en-US"/>
          </a:p>
        </p:txBody>
      </p:sp>
    </p:spTree>
    <p:extLst>
      <p:ext uri="{BB962C8B-B14F-4D97-AF65-F5344CB8AC3E}">
        <p14:creationId xmlns:p14="http://schemas.microsoft.com/office/powerpoint/2010/main" val="1343924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have used peer support specialists to do three things in terms of a person’s health and wellness goals.</a:t>
            </a:r>
          </a:p>
          <a:p>
            <a:pPr marL="169633" indent="-169633">
              <a:buFont typeface="Arial" panose="020B0604020202020204" pitchFamily="34" charset="0"/>
              <a:buChar char="•"/>
            </a:pPr>
            <a:r>
              <a:rPr lang="en-US" dirty="0"/>
              <a:t>First is shared decision making to engage the person in considering treatment options and choosing those options that best meet personal goals.</a:t>
            </a:r>
          </a:p>
          <a:p>
            <a:pPr marL="169633" indent="-169633">
              <a:buFont typeface="Arial" panose="020B0604020202020204" pitchFamily="34" charset="0"/>
              <a:buChar char="•"/>
            </a:pPr>
            <a:r>
              <a:rPr lang="en-US" dirty="0"/>
              <a:t>Second is to teach skills and provide concrete information and behaviors that help people self-manage their health and wellness goals.  </a:t>
            </a:r>
          </a:p>
          <a:p>
            <a:pPr marL="169633" indent="-169633">
              <a:buFont typeface="Arial" panose="020B0604020202020204" pitchFamily="34" charset="0"/>
              <a:buChar char="•"/>
            </a:pPr>
            <a:r>
              <a:rPr lang="en-US" dirty="0"/>
              <a:t>Third is navigation:  peer support specialist</a:t>
            </a:r>
            <a:r>
              <a:rPr lang="en-US" baseline="0" dirty="0"/>
              <a:t>s</a:t>
            </a:r>
            <a:r>
              <a:rPr lang="en-US" dirty="0"/>
              <a:t> walk the person around a complex health care system.</a:t>
            </a:r>
          </a:p>
        </p:txBody>
      </p:sp>
      <p:sp>
        <p:nvSpPr>
          <p:cNvPr id="4" name="Slide Number Placeholder 3"/>
          <p:cNvSpPr>
            <a:spLocks noGrp="1"/>
          </p:cNvSpPr>
          <p:nvPr>
            <p:ph type="sldNum" sz="quarter" idx="10"/>
          </p:nvPr>
        </p:nvSpPr>
        <p:spPr/>
        <p:txBody>
          <a:bodyPr/>
          <a:lstStyle/>
          <a:p>
            <a:fld id="{FC7653B1-8B42-482E-B22F-8C00E6AF99B0}" type="slidenum">
              <a:rPr lang="en-US" smtClean="0"/>
              <a:t>33</a:t>
            </a:fld>
            <a:endParaRPr lang="en-US"/>
          </a:p>
        </p:txBody>
      </p:sp>
    </p:spTree>
    <p:extLst>
      <p:ext uri="{BB962C8B-B14F-4D97-AF65-F5344CB8AC3E}">
        <p14:creationId xmlns:p14="http://schemas.microsoft.com/office/powerpoint/2010/main" val="1779497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describe shared decision making more fully.  </a:t>
            </a:r>
          </a:p>
          <a:p>
            <a:pPr marL="169633" indent="-169633">
              <a:buFont typeface="Arial" panose="020B0604020202020204" pitchFamily="34" charset="0"/>
              <a:buChar char="•"/>
            </a:pPr>
            <a:r>
              <a:rPr lang="en-US" dirty="0"/>
              <a:t>Good health care focuses on hope and possibilities, not poor prognosis and bad outcome.  </a:t>
            </a:r>
          </a:p>
          <a:p>
            <a:pPr marL="169633" indent="-169633">
              <a:buFont typeface="Arial" panose="020B0604020202020204" pitchFamily="34" charset="0"/>
              <a:buChar char="•"/>
            </a:pPr>
            <a:r>
              <a:rPr lang="en-US" dirty="0"/>
              <a:t>Self-determination is key; namely patients decide for themselves what their health care goals are and how they might be achieved.  </a:t>
            </a:r>
          </a:p>
          <a:p>
            <a:pPr marL="169633" indent="-169633">
              <a:buFont typeface="Arial" panose="020B0604020202020204" pitchFamily="34" charset="0"/>
              <a:buChar char="•"/>
            </a:pPr>
            <a:r>
              <a:rPr lang="en-US" dirty="0"/>
              <a:t>They desire personal empowerment so that they can make informed decisions.</a:t>
            </a:r>
          </a:p>
          <a:p>
            <a:endParaRPr lang="en-US" dirty="0"/>
          </a:p>
          <a:p>
            <a:r>
              <a:rPr lang="en-US" dirty="0"/>
              <a:t>There is a stigmatizing belief that people with mental illness are unable to make decisions like these; that cognitive disabilities, for example prevent them from being clear-headed and sorting out evidence for the best decision.  This belief is wrong and peer support specialists are in the best place to challenge it.</a:t>
            </a:r>
          </a:p>
        </p:txBody>
      </p:sp>
      <p:sp>
        <p:nvSpPr>
          <p:cNvPr id="4" name="Slide Number Placeholder 3"/>
          <p:cNvSpPr>
            <a:spLocks noGrp="1"/>
          </p:cNvSpPr>
          <p:nvPr>
            <p:ph type="sldNum" sz="quarter" idx="5"/>
          </p:nvPr>
        </p:nvSpPr>
        <p:spPr/>
        <p:txBody>
          <a:bodyPr/>
          <a:lstStyle/>
          <a:p>
            <a:fld id="{5CC4E848-AB2F-417A-9E96-706404F33901}" type="slidenum">
              <a:rPr lang="en-US" smtClean="0"/>
              <a:t>34</a:t>
            </a:fld>
            <a:endParaRPr lang="en-US"/>
          </a:p>
        </p:txBody>
      </p:sp>
    </p:spTree>
    <p:extLst>
      <p:ext uri="{BB962C8B-B14F-4D97-AF65-F5344CB8AC3E}">
        <p14:creationId xmlns:p14="http://schemas.microsoft.com/office/powerpoint/2010/main" val="2149667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decision making is not specific to mental health.  </a:t>
            </a:r>
          </a:p>
          <a:p>
            <a:r>
              <a:rPr lang="en-US" dirty="0"/>
              <a:t>It has become the standard for healthcare in general and involves three steps.  </a:t>
            </a:r>
          </a:p>
          <a:p>
            <a:pPr marL="169633" indent="-169633">
              <a:buFont typeface="Arial" panose="020B0604020202020204" pitchFamily="34" charset="0"/>
              <a:buChar char="•"/>
            </a:pPr>
            <a:r>
              <a:rPr lang="en-US" dirty="0"/>
              <a:t>First, the health care provider helps patients fully understand their health and wellness goals.  </a:t>
            </a:r>
          </a:p>
          <a:p>
            <a:pPr marL="621986" lvl="1" indent="-169633">
              <a:buFont typeface="Arial" panose="020B0604020202020204" pitchFamily="34" charset="0"/>
              <a:buChar char="•"/>
            </a:pPr>
            <a:r>
              <a:rPr lang="en-US" dirty="0"/>
              <a:t>For example, how harmful are specific symptoms.</a:t>
            </a:r>
          </a:p>
          <a:p>
            <a:pPr marL="164786" lvl="0" indent="-169633">
              <a:buFont typeface="Arial" panose="020B0604020202020204" pitchFamily="34" charset="0"/>
              <a:buChar char="•"/>
            </a:pPr>
            <a:r>
              <a:rPr lang="en-US" dirty="0"/>
              <a:t>Second, the health care provider may need to teach the patient specifics about their illnesses and ways to treat it.</a:t>
            </a:r>
          </a:p>
          <a:p>
            <a:pPr marL="621986" lvl="1" indent="-169633">
              <a:buFont typeface="Arial" panose="020B0604020202020204" pitchFamily="34" charset="0"/>
              <a:buChar char="•"/>
            </a:pPr>
            <a:r>
              <a:rPr lang="en-US" dirty="0"/>
              <a:t>For example…  You have a respiratory infection, a chest cold.  One way to treat it for a short time is with anti-biotics.</a:t>
            </a:r>
          </a:p>
          <a:p>
            <a:pPr marL="164786" lvl="0" indent="-169633">
              <a:buFont typeface="Arial" panose="020B0604020202020204" pitchFamily="34" charset="0"/>
              <a:buChar char="•"/>
            </a:pPr>
            <a:r>
              <a:rPr lang="en-US" dirty="0"/>
              <a:t>Third, the health care provider needs to use counseling skills to help patients understand health care goals and treatments.</a:t>
            </a:r>
          </a:p>
        </p:txBody>
      </p:sp>
      <p:sp>
        <p:nvSpPr>
          <p:cNvPr id="4" name="Slide Number Placeholder 3"/>
          <p:cNvSpPr>
            <a:spLocks noGrp="1"/>
          </p:cNvSpPr>
          <p:nvPr>
            <p:ph type="sldNum" sz="quarter" idx="5"/>
          </p:nvPr>
        </p:nvSpPr>
        <p:spPr/>
        <p:txBody>
          <a:bodyPr/>
          <a:lstStyle/>
          <a:p>
            <a:fld id="{5CC4E848-AB2F-417A-9E96-706404F33901}" type="slidenum">
              <a:rPr lang="en-US" smtClean="0"/>
              <a:t>35</a:t>
            </a:fld>
            <a:endParaRPr lang="en-US"/>
          </a:p>
        </p:txBody>
      </p:sp>
    </p:spTree>
    <p:extLst>
      <p:ext uri="{BB962C8B-B14F-4D97-AF65-F5344CB8AC3E}">
        <p14:creationId xmlns:p14="http://schemas.microsoft.com/office/powerpoint/2010/main" val="2228882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Self-management should be encouraged in order to promote self-determination.  People should be supported in decisions they make about their health and wellness as well as steps that they take to address these decisions.  </a:t>
            </a:r>
          </a:p>
          <a:p>
            <a:endParaRPr lang="en-US" dirty="0"/>
          </a:p>
          <a:p>
            <a:r>
              <a:rPr lang="en-US" dirty="0"/>
              <a:t>People need three things to realize self management:</a:t>
            </a:r>
          </a:p>
          <a:p>
            <a:pPr marL="169633" indent="-169633">
              <a:buFont typeface="Arial" panose="020B0604020202020204" pitchFamily="34" charset="0"/>
              <a:buChar char="•"/>
            </a:pPr>
            <a:r>
              <a:rPr lang="en-US" dirty="0"/>
              <a:t>Information</a:t>
            </a:r>
          </a:p>
          <a:p>
            <a:pPr marL="169633" indent="-169633">
              <a:buFont typeface="Arial" panose="020B0604020202020204" pitchFamily="34" charset="0"/>
              <a:buChar char="•"/>
            </a:pPr>
            <a:r>
              <a:rPr lang="en-US" dirty="0"/>
              <a:t>Behaviors</a:t>
            </a:r>
          </a:p>
          <a:p>
            <a:pPr marL="169633" indent="-169633">
              <a:buFont typeface="Arial" panose="020B0604020202020204" pitchFamily="34" charset="0"/>
              <a:buChar char="•"/>
            </a:pPr>
            <a:r>
              <a:rPr lang="en-US" dirty="0"/>
              <a:t>Opportunity</a:t>
            </a:r>
          </a:p>
          <a:p>
            <a:endParaRPr lang="en-US" dirty="0"/>
          </a:p>
          <a:p>
            <a:r>
              <a:rPr lang="en-US" dirty="0"/>
              <a:t>All of which are described on the next three slides.  </a:t>
            </a:r>
          </a:p>
        </p:txBody>
      </p:sp>
      <p:sp>
        <p:nvSpPr>
          <p:cNvPr id="4" name="Slide Number Placeholder 3"/>
          <p:cNvSpPr>
            <a:spLocks noGrp="1"/>
          </p:cNvSpPr>
          <p:nvPr>
            <p:ph type="sldNum" sz="quarter" idx="5"/>
          </p:nvPr>
        </p:nvSpPr>
        <p:spPr/>
        <p:txBody>
          <a:bodyPr/>
          <a:lstStyle/>
          <a:p>
            <a:fld id="{5CC4E848-AB2F-417A-9E96-706404F33901}" type="slidenum">
              <a:rPr lang="en-US" smtClean="0"/>
              <a:t>36</a:t>
            </a:fld>
            <a:endParaRPr lang="en-US"/>
          </a:p>
        </p:txBody>
      </p:sp>
    </p:spTree>
    <p:extLst>
      <p:ext uri="{BB962C8B-B14F-4D97-AF65-F5344CB8AC3E}">
        <p14:creationId xmlns:p14="http://schemas.microsoft.com/office/powerpoint/2010/main" val="1777588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living</a:t>
            </a:r>
            <a:r>
              <a:rPr lang="en-US" baseline="0" dirty="0"/>
              <a:t> </a:t>
            </a:r>
            <a:r>
              <a:rPr lang="en-US" dirty="0"/>
              <a:t>with serious mental health challenges often times need basic information about specifics regarding their illness and wellness goals and corresponding treatment options.</a:t>
            </a:r>
          </a:p>
          <a:p>
            <a:endParaRPr lang="en-US" dirty="0"/>
          </a:p>
          <a:p>
            <a:r>
              <a:rPr lang="en-US" dirty="0"/>
              <a:t>People want to know exactly what the illness is (for example, what does it mean if I have type 2 diabetes?) and how it will impact them in the future.  </a:t>
            </a:r>
          </a:p>
          <a:p>
            <a:r>
              <a:rPr lang="en-US" dirty="0"/>
              <a:t>In addition, all treatment options should be discussed:  medications, surgery, hospital-based therapies as well as lifestyle changes or complementary therapies (such as meditation or vitamin therapies).  </a:t>
            </a:r>
          </a:p>
          <a:p>
            <a:r>
              <a:rPr lang="en-US" dirty="0"/>
              <a:t>This discussion should be limited to evidence-based approaches.   </a:t>
            </a:r>
          </a:p>
          <a:p>
            <a:endParaRPr lang="en-US" dirty="0"/>
          </a:p>
          <a:p>
            <a:r>
              <a:rPr lang="en-US" dirty="0"/>
              <a:t>In addition, people want to understand possible wellness goals as well as concrete ways they might be achieved.  </a:t>
            </a:r>
          </a:p>
          <a:p>
            <a:endParaRPr lang="en-US" dirty="0"/>
          </a:p>
          <a:p>
            <a:r>
              <a:rPr lang="en-US" dirty="0"/>
              <a:t>I like the World Health Organizations definition of wellness: “</a:t>
            </a:r>
            <a:r>
              <a:rPr lang="en-US" i="1" dirty="0"/>
              <a:t>. state of complete physical, mental, and social well-being, and not merely the absence of disease or infirmity.“</a:t>
            </a:r>
          </a:p>
          <a:p>
            <a:endParaRPr lang="en-US" i="0" dirty="0"/>
          </a:p>
          <a:p>
            <a:r>
              <a:rPr lang="en-US" i="0" dirty="0"/>
              <a:t>Then, the person needs to learn how he or she might achieve these goals.</a:t>
            </a:r>
          </a:p>
        </p:txBody>
      </p:sp>
      <p:sp>
        <p:nvSpPr>
          <p:cNvPr id="4" name="Slide Number Placeholder 3"/>
          <p:cNvSpPr>
            <a:spLocks noGrp="1"/>
          </p:cNvSpPr>
          <p:nvPr>
            <p:ph type="sldNum" sz="quarter" idx="5"/>
          </p:nvPr>
        </p:nvSpPr>
        <p:spPr/>
        <p:txBody>
          <a:bodyPr/>
          <a:lstStyle/>
          <a:p>
            <a:fld id="{5CC4E848-AB2F-417A-9E96-706404F33901}" type="slidenum">
              <a:rPr lang="en-US" smtClean="0"/>
              <a:t>37</a:t>
            </a:fld>
            <a:endParaRPr lang="en-US"/>
          </a:p>
        </p:txBody>
      </p:sp>
    </p:spTree>
    <p:extLst>
      <p:ext uri="{BB962C8B-B14F-4D97-AF65-F5344CB8AC3E}">
        <p14:creationId xmlns:p14="http://schemas.microsoft.com/office/powerpoint/2010/main" val="1169749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living with serious mental</a:t>
            </a:r>
            <a:r>
              <a:rPr lang="en-US" baseline="0" dirty="0"/>
              <a:t> health challenges can benefit by</a:t>
            </a:r>
            <a:r>
              <a:rPr lang="en-US" dirty="0"/>
              <a:t> learning behaviors that might help them attain health and wellness goals. </a:t>
            </a:r>
          </a:p>
          <a:p>
            <a:r>
              <a:rPr lang="en-US" dirty="0"/>
              <a:t>That might include:</a:t>
            </a:r>
          </a:p>
          <a:p>
            <a:pPr marL="169633" indent="-169633">
              <a:buFont typeface="Arial" panose="020B0604020202020204" pitchFamily="34" charset="0"/>
              <a:buChar char="•"/>
            </a:pPr>
            <a:r>
              <a:rPr lang="en-US" dirty="0"/>
              <a:t>stress management (behavioral strategies such as meditation that decrease the anxiety of a situation) </a:t>
            </a:r>
          </a:p>
          <a:p>
            <a:pPr marL="169633" indent="-169633">
              <a:buFont typeface="Arial" panose="020B0604020202020204" pitchFamily="34" charset="0"/>
              <a:buChar char="•"/>
            </a:pPr>
            <a:r>
              <a:rPr lang="en-US" dirty="0"/>
              <a:t>medication management (sometimes focused on medication administration and track side effects).</a:t>
            </a:r>
          </a:p>
          <a:p>
            <a:pPr marL="169633" indent="-169633">
              <a:buFont typeface="Arial" panose="020B0604020202020204" pitchFamily="34" charset="0"/>
              <a:buChar char="•"/>
            </a:pPr>
            <a:r>
              <a:rPr lang="en-US" dirty="0"/>
              <a:t>It also includes healthy eating strategies  </a:t>
            </a:r>
          </a:p>
          <a:p>
            <a:pPr marL="169633" indent="-169633">
              <a:buFont typeface="Arial" panose="020B0604020202020204" pitchFamily="34" charset="0"/>
              <a:buChar char="•"/>
            </a:pPr>
            <a:r>
              <a:rPr lang="en-US" dirty="0"/>
              <a:t>as well as an increase in activities that help people reach their exercise goals.</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38</a:t>
            </a:fld>
            <a:endParaRPr lang="en-US"/>
          </a:p>
        </p:txBody>
      </p:sp>
    </p:spTree>
    <p:extLst>
      <p:ext uri="{BB962C8B-B14F-4D97-AF65-F5344CB8AC3E}">
        <p14:creationId xmlns:p14="http://schemas.microsoft.com/office/powerpoint/2010/main" val="243755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people with serious mental</a:t>
            </a:r>
            <a:r>
              <a:rPr lang="en-US" baseline="0" dirty="0"/>
              <a:t> health challenges should be provided </a:t>
            </a:r>
            <a:r>
              <a:rPr lang="en-US" dirty="0"/>
              <a:t>opportunities to achieve health and wellness goals:  </a:t>
            </a:r>
          </a:p>
          <a:p>
            <a:pPr marL="169633" indent="-169633">
              <a:buFont typeface="Arial" panose="020B0604020202020204" pitchFamily="34" charset="0"/>
              <a:buChar char="•"/>
            </a:pPr>
            <a:r>
              <a:rPr lang="en-US" dirty="0"/>
              <a:t>clinics and other programs, as well as trained providers skilled to addresses specific needs  </a:t>
            </a:r>
          </a:p>
          <a:p>
            <a:pPr marL="169633" indent="-169633">
              <a:buFont typeface="Arial" panose="020B0604020202020204" pitchFamily="34" charset="0"/>
              <a:buChar char="•"/>
            </a:pPr>
            <a:r>
              <a:rPr lang="en-US" dirty="0"/>
              <a:t>This is where peer support specialists may be of</a:t>
            </a:r>
            <a:r>
              <a:rPr lang="en-US" baseline="0" dirty="0"/>
              <a:t> assistance</a:t>
            </a:r>
            <a:r>
              <a:rPr lang="en-US" dirty="0"/>
              <a:t>.  </a:t>
            </a:r>
          </a:p>
          <a:p>
            <a:pPr marL="169633" indent="-169633">
              <a:buFont typeface="Arial" panose="020B0604020202020204" pitchFamily="34" charset="0"/>
              <a:buChar char="•"/>
            </a:pPr>
            <a:r>
              <a:rPr lang="en-US" dirty="0"/>
              <a:t>They are peers who are resourceful in addressing the practical needs of finding and availing services.   </a:t>
            </a:r>
          </a:p>
          <a:p>
            <a:pPr marL="169633" indent="-169633">
              <a:buFont typeface="Arial" panose="020B0604020202020204" pitchFamily="34" charset="0"/>
              <a:buChar char="•"/>
            </a:pPr>
            <a:r>
              <a:rPr lang="en-US" dirty="0"/>
              <a:t>They might take people to their appointments, or go shopping with them in their neighborhood for healthy food, or participate in wellness opportunities with the person in their community to meet activity needs.  </a:t>
            </a:r>
          </a:p>
          <a:p>
            <a:endParaRPr lang="en-US" dirty="0"/>
          </a:p>
          <a:p>
            <a:r>
              <a:rPr lang="en-US" b="1" dirty="0"/>
              <a:t>[Presenter hit space bar and “Navigate the Community!” should appear.</a:t>
            </a:r>
            <a:r>
              <a:rPr lang="en-US" b="0" dirty="0"/>
              <a:t>   </a:t>
            </a:r>
          </a:p>
          <a:p>
            <a:r>
              <a:rPr lang="en-US" b="0" dirty="0"/>
              <a:t>Among many services, peer support specialists help people do the basic tasks of navigating their community.  </a:t>
            </a:r>
            <a:endParaRPr lang="en-US" b="1" dirty="0"/>
          </a:p>
        </p:txBody>
      </p:sp>
      <p:sp>
        <p:nvSpPr>
          <p:cNvPr id="4" name="Slide Number Placeholder 3"/>
          <p:cNvSpPr>
            <a:spLocks noGrp="1"/>
          </p:cNvSpPr>
          <p:nvPr>
            <p:ph type="sldNum" sz="quarter" idx="5"/>
          </p:nvPr>
        </p:nvSpPr>
        <p:spPr/>
        <p:txBody>
          <a:bodyPr/>
          <a:lstStyle/>
          <a:p>
            <a:fld id="{5CC4E848-AB2F-417A-9E96-706404F33901}" type="slidenum">
              <a:rPr lang="en-US" smtClean="0"/>
              <a:t>39</a:t>
            </a:fld>
            <a:endParaRPr lang="en-US"/>
          </a:p>
        </p:txBody>
      </p:sp>
    </p:spTree>
    <p:extLst>
      <p:ext uri="{BB962C8B-B14F-4D97-AF65-F5344CB8AC3E}">
        <p14:creationId xmlns:p14="http://schemas.microsoft.com/office/powerpoint/2010/main" val="220614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5CC4E848-AB2F-417A-9E96-706404F33901}" type="slidenum">
              <a:rPr lang="en-US" smtClean="0"/>
              <a:t>4</a:t>
            </a:fld>
            <a:endParaRPr lang="en-US"/>
          </a:p>
        </p:txBody>
      </p:sp>
    </p:spTree>
    <p:extLst>
      <p:ext uri="{BB962C8B-B14F-4D97-AF65-F5344CB8AC3E}">
        <p14:creationId xmlns:p14="http://schemas.microsoft.com/office/powerpoint/2010/main" val="2912147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a:t>
            </a:r>
            <a:r>
              <a:rPr lang="en-US" baseline="0" dirty="0"/>
              <a:t> example</a:t>
            </a:r>
            <a:r>
              <a:rPr lang="en-US" dirty="0"/>
              <a:t> that shows how daunting health care can be in a fragmented system. </a:t>
            </a:r>
          </a:p>
          <a:p>
            <a:r>
              <a:rPr lang="en-US" dirty="0"/>
              <a:t>And</a:t>
            </a:r>
            <a:r>
              <a:rPr lang="en-US" baseline="0" dirty="0"/>
              <a:t> what peer support specialist can achieve.</a:t>
            </a:r>
            <a:endParaRPr lang="en-US" dirty="0"/>
          </a:p>
          <a:p>
            <a:r>
              <a:rPr lang="en-US" dirty="0"/>
              <a:t>In Chicago, a person with serious mental illness might need to go to </a:t>
            </a:r>
          </a:p>
          <a:p>
            <a:pPr marL="169633" indent="-169633">
              <a:buFont typeface="Arial" panose="020B0604020202020204" pitchFamily="34" charset="0"/>
              <a:buChar char="•"/>
            </a:pPr>
            <a:r>
              <a:rPr lang="en-US" b="1" dirty="0"/>
              <a:t>[click] </a:t>
            </a:r>
            <a:r>
              <a:rPr lang="en-US" dirty="0"/>
              <a:t>the county hospital on the near west side for his respiratory problems; </a:t>
            </a:r>
            <a:endParaRPr lang="en-US" b="0" dirty="0"/>
          </a:p>
          <a:p>
            <a:pPr marL="169633" indent="-169633">
              <a:buFont typeface="Arial" panose="020B0604020202020204" pitchFamily="34" charset="0"/>
              <a:buChar char="•"/>
            </a:pPr>
            <a:r>
              <a:rPr lang="en-US" b="1" dirty="0"/>
              <a:t>[click] </a:t>
            </a:r>
            <a:r>
              <a:rPr lang="en-US" dirty="0"/>
              <a:t>up to Englewood to see the podiatrist; </a:t>
            </a:r>
          </a:p>
          <a:p>
            <a:pPr marL="169633" indent="-169633">
              <a:buFont typeface="Arial" panose="020B0604020202020204" pitchFamily="34" charset="0"/>
              <a:buChar char="•"/>
            </a:pPr>
            <a:r>
              <a:rPr lang="en-US" b="1" dirty="0"/>
              <a:t>[click] </a:t>
            </a:r>
            <a:r>
              <a:rPr lang="en-US" dirty="0"/>
              <a:t>farther up the city for his dental checkup; </a:t>
            </a:r>
          </a:p>
          <a:p>
            <a:pPr marL="169633" indent="-169633">
              <a:buFont typeface="Arial" panose="020B0604020202020204" pitchFamily="34" charset="0"/>
              <a:buChar char="•"/>
            </a:pPr>
            <a:r>
              <a:rPr lang="en-US" b="1" dirty="0"/>
              <a:t>[click] </a:t>
            </a:r>
            <a:r>
              <a:rPr lang="en-US" b="0" dirty="0"/>
              <a:t>way south near his home to the pharmacy;</a:t>
            </a:r>
            <a:r>
              <a:rPr lang="en-US" dirty="0"/>
              <a:t> </a:t>
            </a:r>
          </a:p>
          <a:p>
            <a:pPr marL="169633" indent="-169633">
              <a:buFont typeface="Arial" panose="020B0604020202020204" pitchFamily="34" charset="0"/>
              <a:buChar char="•"/>
            </a:pPr>
            <a:r>
              <a:rPr lang="en-US" b="1" dirty="0"/>
              <a:t>[click] </a:t>
            </a:r>
            <a:r>
              <a:rPr lang="en-US" b="0" dirty="0"/>
              <a:t>and then back out west to see the psychiatrist.  </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40</a:t>
            </a:fld>
            <a:endParaRPr lang="en-US"/>
          </a:p>
        </p:txBody>
      </p:sp>
    </p:spTree>
    <p:extLst>
      <p:ext uri="{BB962C8B-B14F-4D97-AF65-F5344CB8AC3E}">
        <p14:creationId xmlns:p14="http://schemas.microsoft.com/office/powerpoint/2010/main" val="888906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support specialists provide basic, down to earth services to help patients deal with this fragmentation.  </a:t>
            </a:r>
          </a:p>
          <a:p>
            <a:pPr marL="169633" indent="-169633">
              <a:buFont typeface="Arial" panose="020B0604020202020204" pitchFamily="34" charset="0"/>
              <a:buChar char="•"/>
            </a:pPr>
            <a:r>
              <a:rPr lang="en-US" dirty="0"/>
              <a:t>They can help people review different options for services, where they are located, perhaps cultural relevance.</a:t>
            </a:r>
          </a:p>
          <a:p>
            <a:pPr marL="169633" indent="-169633">
              <a:buFont typeface="Arial" panose="020B0604020202020204" pitchFamily="34" charset="0"/>
              <a:buChar char="•"/>
            </a:pPr>
            <a:r>
              <a:rPr lang="en-US" dirty="0"/>
              <a:t>These choices are also influenced by the type of insurance the clinic takes.  </a:t>
            </a:r>
          </a:p>
          <a:p>
            <a:pPr marL="169633" indent="-169633">
              <a:buFont typeface="Arial" panose="020B0604020202020204" pitchFamily="34" charset="0"/>
              <a:buChar char="•"/>
            </a:pPr>
            <a:r>
              <a:rPr lang="en-US" dirty="0"/>
              <a:t>Peer support specialists help the person contact the clinic to find out about insurance before arriving at the facility.  </a:t>
            </a:r>
          </a:p>
          <a:p>
            <a:endParaRPr lang="en-US" dirty="0"/>
          </a:p>
          <a:p>
            <a:r>
              <a:rPr lang="en-US" dirty="0"/>
              <a:t>Peer support specialists then help people make appointments that are convenient to the person.  </a:t>
            </a:r>
          </a:p>
          <a:p>
            <a:r>
              <a:rPr lang="en-US" dirty="0"/>
              <a:t>They then accompany patients to their appointments.  </a:t>
            </a:r>
          </a:p>
          <a:p>
            <a:r>
              <a:rPr lang="en-US" dirty="0"/>
              <a:t>This typically includes public transportation so the peer support specialists works with the person to map out the easiest route to the clinic.  </a:t>
            </a:r>
          </a:p>
          <a:p>
            <a:endParaRPr lang="en-US" dirty="0"/>
          </a:p>
          <a:p>
            <a:r>
              <a:rPr lang="en-US" dirty="0"/>
              <a:t>Peer support specialists may interact with the medical professional, asking questions about specific illnesses or prescriptions.    </a:t>
            </a:r>
            <a:r>
              <a:rPr lang="en-US" b="1" dirty="0"/>
              <a:t>Please note.  </a:t>
            </a:r>
            <a:r>
              <a:rPr lang="en-US" dirty="0"/>
              <a:t>Navigation tasks are done ONLY when the patient agrees to them.  </a:t>
            </a:r>
          </a:p>
          <a:p>
            <a:pPr marL="169633" indent="-169633">
              <a:buFont typeface="Arial" panose="020B0604020202020204" pitchFamily="34" charset="0"/>
              <a:buChar char="•"/>
            </a:pPr>
            <a:r>
              <a:rPr lang="en-US" dirty="0"/>
              <a:t>For example, patient requests that a peer navigator NOT accompany them into the appointment will be honored without question.  </a:t>
            </a:r>
          </a:p>
          <a:p>
            <a:pPr marL="169633" indent="-169633">
              <a:buFont typeface="Arial" panose="020B0604020202020204" pitchFamily="34" charset="0"/>
              <a:buChar char="•"/>
            </a:pPr>
            <a:r>
              <a:rPr lang="en-US" dirty="0"/>
              <a:t>These tasks</a:t>
            </a:r>
            <a:r>
              <a:rPr lang="en-US" baseline="0" dirty="0"/>
              <a:t> are accomplished with basic skills for peer support specialists. </a:t>
            </a:r>
            <a:endParaRPr lang="en-US" dirty="0"/>
          </a:p>
        </p:txBody>
      </p:sp>
      <p:sp>
        <p:nvSpPr>
          <p:cNvPr id="4" name="Slide Number Placeholder 3"/>
          <p:cNvSpPr>
            <a:spLocks noGrp="1"/>
          </p:cNvSpPr>
          <p:nvPr>
            <p:ph type="sldNum" sz="quarter" idx="10"/>
          </p:nvPr>
        </p:nvSpPr>
        <p:spPr/>
        <p:txBody>
          <a:bodyPr/>
          <a:lstStyle/>
          <a:p>
            <a:fld id="{FC7653B1-8B42-482E-B22F-8C00E6AF99B0}" type="slidenum">
              <a:rPr lang="en-US" smtClean="0"/>
              <a:t>41</a:t>
            </a:fld>
            <a:endParaRPr lang="en-US"/>
          </a:p>
        </p:txBody>
      </p:sp>
    </p:spTree>
    <p:extLst>
      <p:ext uri="{BB962C8B-B14F-4D97-AF65-F5344CB8AC3E}">
        <p14:creationId xmlns:p14="http://schemas.microsoft.com/office/powerpoint/2010/main" val="2906581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types of counselling skills used by peer support</a:t>
            </a:r>
            <a:r>
              <a:rPr lang="en-US" baseline="0" dirty="0"/>
              <a:t> specialists</a:t>
            </a:r>
            <a:r>
              <a:rPr lang="en-US" dirty="0"/>
              <a:t>.</a:t>
            </a:r>
          </a:p>
          <a:p>
            <a:endParaRPr lang="en-US" dirty="0"/>
          </a:p>
          <a:p>
            <a:r>
              <a:rPr lang="en-US" dirty="0"/>
              <a:t>First is working with the person.  </a:t>
            </a:r>
          </a:p>
          <a:p>
            <a:pPr marL="169633" indent="-169633">
              <a:buFont typeface="Arial" panose="020B0604020202020204" pitchFamily="34" charset="0"/>
              <a:buChar char="•"/>
            </a:pPr>
            <a:r>
              <a:rPr lang="en-US" dirty="0"/>
              <a:t>These are the basic helping skills that assist the peer supporter in clearly and fully hearing the person’s priorities.</a:t>
            </a:r>
          </a:p>
          <a:p>
            <a:endParaRPr lang="en-US" dirty="0"/>
          </a:p>
          <a:p>
            <a:r>
              <a:rPr lang="en-US" dirty="0"/>
              <a:t>Second is responding to their concerns.</a:t>
            </a:r>
          </a:p>
          <a:p>
            <a:endParaRPr lang="en-US" dirty="0"/>
          </a:p>
          <a:p>
            <a:r>
              <a:rPr lang="en-US" dirty="0"/>
              <a:t>Lastly, is managing the peer supporter role</a:t>
            </a:r>
          </a:p>
        </p:txBody>
      </p:sp>
      <p:sp>
        <p:nvSpPr>
          <p:cNvPr id="4" name="Slide Number Placeholder 3"/>
          <p:cNvSpPr>
            <a:spLocks noGrp="1"/>
          </p:cNvSpPr>
          <p:nvPr>
            <p:ph type="sldNum" sz="quarter" idx="5"/>
          </p:nvPr>
        </p:nvSpPr>
        <p:spPr/>
        <p:txBody>
          <a:bodyPr/>
          <a:lstStyle/>
          <a:p>
            <a:fld id="{5CC4E848-AB2F-417A-9E96-706404F33901}" type="slidenum">
              <a:rPr lang="en-US" smtClean="0"/>
              <a:t>42</a:t>
            </a:fld>
            <a:endParaRPr lang="en-US"/>
          </a:p>
        </p:txBody>
      </p:sp>
    </p:spTree>
    <p:extLst>
      <p:ext uri="{BB962C8B-B14F-4D97-AF65-F5344CB8AC3E}">
        <p14:creationId xmlns:p14="http://schemas.microsoft.com/office/powerpoint/2010/main" val="646936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peer support specialists have several sets of skills that assist in working with the person so they better understand their health and wellness goals as well as strategies to achieve them.  </a:t>
            </a:r>
          </a:p>
          <a:p>
            <a:r>
              <a:rPr lang="en-US" dirty="0"/>
              <a:t>Active listening skills are basic to all of these.  </a:t>
            </a:r>
          </a:p>
          <a:p>
            <a:pPr marL="169633" indent="-169633">
              <a:buFont typeface="Arial" panose="020B0604020202020204" pitchFamily="34" charset="0"/>
              <a:buChar char="•"/>
            </a:pPr>
            <a:r>
              <a:rPr lang="en-US" dirty="0"/>
              <a:t>Active listening skills are a set of principles and practices that allow peer support specialists to be present for the person and share with him/her the peer’s perceptions of what the person is saying.  </a:t>
            </a:r>
          </a:p>
          <a:p>
            <a:pPr marL="621986" lvl="1" indent="-169633">
              <a:buFont typeface="Arial" panose="020B0604020202020204" pitchFamily="34" charset="0"/>
              <a:buChar char="•"/>
            </a:pPr>
            <a:r>
              <a:rPr lang="en-US" dirty="0"/>
              <a:t>The goal here is to promote recovery, hope, and empowerment.  </a:t>
            </a:r>
          </a:p>
          <a:p>
            <a:endParaRPr lang="en-US" dirty="0"/>
          </a:p>
          <a:p>
            <a:r>
              <a:rPr lang="en-US" dirty="0"/>
              <a:t>The next step may be goal setting.  </a:t>
            </a:r>
          </a:p>
          <a:p>
            <a:pPr marL="169633" indent="-169633">
              <a:buFont typeface="Arial" panose="020B0604020202020204" pitchFamily="34" charset="0"/>
              <a:buChar char="•"/>
            </a:pPr>
            <a:r>
              <a:rPr lang="en-US" dirty="0"/>
              <a:t>Using active listening, the peer support specialists</a:t>
            </a:r>
            <a:r>
              <a:rPr lang="en-US" baseline="0" dirty="0"/>
              <a:t> </a:t>
            </a:r>
            <a:r>
              <a:rPr lang="en-US" dirty="0"/>
              <a:t>helps people make a list of  the goals they wish to pursue in terms health and wellness.</a:t>
            </a:r>
          </a:p>
          <a:p>
            <a:endParaRPr lang="en-US" dirty="0"/>
          </a:p>
          <a:p>
            <a:r>
              <a:rPr lang="en-US" dirty="0"/>
              <a:t>Motivational interviewing is one way to promote goal setting.  </a:t>
            </a:r>
          </a:p>
          <a:p>
            <a:pPr marL="169633" indent="-169633">
              <a:buFont typeface="Arial" panose="020B0604020202020204" pitchFamily="34" charset="0"/>
              <a:buChar char="•"/>
            </a:pPr>
            <a:r>
              <a:rPr lang="en-US" dirty="0"/>
              <a:t>In this task, the peer support specialist assists people in analysis of the pros and cons of a specific goal so they can better understand what needs to be done to achieve it.  </a:t>
            </a:r>
          </a:p>
          <a:p>
            <a:pPr marL="621986" lvl="1" indent="-169633">
              <a:buFont typeface="Arial" panose="020B0604020202020204" pitchFamily="34" charset="0"/>
              <a:buChar char="•"/>
            </a:pPr>
            <a:r>
              <a:rPr lang="en-US" dirty="0"/>
              <a:t>For example, if the goal is to eat a better diet, pros might include possible weight loss, better able to complete daily tasks, and increased self-esteem.  Cons might include not being able to eat French fries as much as I like and having to travel across town to a store that sells fruits and vegetables.</a:t>
            </a:r>
          </a:p>
          <a:p>
            <a:endParaRPr lang="en-US" dirty="0"/>
          </a:p>
          <a:p>
            <a:r>
              <a:rPr lang="en-US" dirty="0"/>
              <a:t>The strengths model seeks to help people achieve their goals by focusing on strengths, not deficits.  </a:t>
            </a:r>
          </a:p>
          <a:p>
            <a:pPr marL="169633" indent="-169633">
              <a:buFont typeface="Arial" panose="020B0604020202020204" pitchFamily="34" charset="0"/>
              <a:buChar char="•"/>
            </a:pPr>
            <a:r>
              <a:rPr lang="en-US" dirty="0"/>
              <a:t>Focusing on what the person already can do and existing opportunities they already have will promote growth within the individual.     </a:t>
            </a:r>
          </a:p>
          <a:p>
            <a:endParaRPr lang="en-US" dirty="0"/>
          </a:p>
          <a:p>
            <a:r>
              <a:rPr lang="en-US" dirty="0"/>
              <a:t>An advocate is a peer who works in favor of the person by providing assistance and promoting their interests.  Paraprofessionals only act as advocates at the request of the person. </a:t>
            </a:r>
          </a:p>
        </p:txBody>
      </p:sp>
      <p:sp>
        <p:nvSpPr>
          <p:cNvPr id="4" name="Slide Number Placeholder 3"/>
          <p:cNvSpPr>
            <a:spLocks noGrp="1"/>
          </p:cNvSpPr>
          <p:nvPr>
            <p:ph type="sldNum" sz="quarter" idx="5"/>
          </p:nvPr>
        </p:nvSpPr>
        <p:spPr/>
        <p:txBody>
          <a:bodyPr/>
          <a:lstStyle/>
          <a:p>
            <a:fld id="{5CC4E848-AB2F-417A-9E96-706404F33901}" type="slidenum">
              <a:rPr lang="en-US" smtClean="0"/>
              <a:t>43</a:t>
            </a:fld>
            <a:endParaRPr lang="en-US"/>
          </a:p>
        </p:txBody>
      </p:sp>
    </p:spTree>
    <p:extLst>
      <p:ext uri="{BB962C8B-B14F-4D97-AF65-F5344CB8AC3E}">
        <p14:creationId xmlns:p14="http://schemas.microsoft.com/office/powerpoint/2010/main" val="2699566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people will present personal challenges when interacting with the peer supporter.  There are several ways for the peer to respond to these concerns.  </a:t>
            </a:r>
          </a:p>
          <a:p>
            <a:endParaRPr lang="en-US" dirty="0"/>
          </a:p>
          <a:p>
            <a:r>
              <a:rPr lang="en-US" dirty="0"/>
              <a:t>Interpersonal problem solving is a behavioral strategy that helps people make sense of the problems that are barriers to health and wellness, possible solutions, and ways to accomplish desired outcomes.</a:t>
            </a:r>
          </a:p>
          <a:p>
            <a:endParaRPr lang="en-US" dirty="0"/>
          </a:p>
          <a:p>
            <a:r>
              <a:rPr lang="en-US" dirty="0"/>
              <a:t>Relapse is common when people pursue life goals.  </a:t>
            </a:r>
          </a:p>
          <a:p>
            <a:r>
              <a:rPr lang="en-US" dirty="0"/>
              <a:t>Relapse might represent people with alcohol use disorders who are not able to remain abstinent.  They start drinking again.  It may be people who are shy and often taken advantage of by others through “people pleasing”.  </a:t>
            </a:r>
          </a:p>
          <a:p>
            <a:endParaRPr lang="en-US" dirty="0"/>
          </a:p>
          <a:p>
            <a:r>
              <a:rPr lang="en-US" dirty="0"/>
              <a:t>A relapse plan is to decide a course of action while things are going well so that if a relapse occurs, the person will be ready to act.</a:t>
            </a:r>
          </a:p>
          <a:p>
            <a:endParaRPr lang="en-US" dirty="0"/>
          </a:p>
          <a:p>
            <a:r>
              <a:rPr lang="en-US" dirty="0"/>
              <a:t>Abstinence or total cure from a substance use problem or mental illness may not always be the end point.  </a:t>
            </a:r>
          </a:p>
          <a:p>
            <a:r>
              <a:rPr lang="en-US" dirty="0"/>
              <a:t>Harm reduction is to teach people how to live with a problem and reduce possible harm.  </a:t>
            </a:r>
          </a:p>
          <a:p>
            <a:r>
              <a:rPr lang="en-US" dirty="0"/>
              <a:t>Hence, harm reduction might not be the total end to drug use, but rather safe ways to use them (e.g., clean needles).</a:t>
            </a:r>
          </a:p>
          <a:p>
            <a:endParaRPr lang="en-US" dirty="0"/>
          </a:p>
          <a:p>
            <a:r>
              <a:rPr lang="en-US" dirty="0"/>
              <a:t>Despite best efforts, crisis may occur: suicidal thought, non-suicidal self-injury, acute psychosis, trauma and panic attacks.  The peer support role is to support the person during the crisis, help them be safe, and if indicated, help them seek out a professional. </a:t>
            </a:r>
          </a:p>
          <a:p>
            <a:endParaRPr lang="en-US" dirty="0"/>
          </a:p>
          <a:p>
            <a:r>
              <a:rPr lang="en-US" dirty="0"/>
              <a:t>Trauma is defined as distressing or disturbing events, leading to fear, helplessness and/or lack of control.  The goal of trauma-informed care is to help people when they are re-experiencing a trauma to weather the event.  </a:t>
            </a:r>
          </a:p>
          <a:p>
            <a:r>
              <a:rPr lang="en-US" dirty="0"/>
              <a:t>This requires recognizing the signs of trauma, normalizing the experience, establishing safety, and promote empowerment.   </a:t>
            </a:r>
          </a:p>
        </p:txBody>
      </p:sp>
      <p:sp>
        <p:nvSpPr>
          <p:cNvPr id="4" name="Slide Number Placeholder 3"/>
          <p:cNvSpPr>
            <a:spLocks noGrp="1"/>
          </p:cNvSpPr>
          <p:nvPr>
            <p:ph type="sldNum" sz="quarter" idx="5"/>
          </p:nvPr>
        </p:nvSpPr>
        <p:spPr/>
        <p:txBody>
          <a:bodyPr/>
          <a:lstStyle/>
          <a:p>
            <a:fld id="{5CC4E848-AB2F-417A-9E96-706404F33901}" type="slidenum">
              <a:rPr lang="en-US" smtClean="0"/>
              <a:t>44</a:t>
            </a:fld>
            <a:endParaRPr lang="en-US"/>
          </a:p>
        </p:txBody>
      </p:sp>
    </p:spTree>
    <p:extLst>
      <p:ext uri="{BB962C8B-B14F-4D97-AF65-F5344CB8AC3E}">
        <p14:creationId xmlns:p14="http://schemas.microsoft.com/office/powerpoint/2010/main" val="1763569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peer support specialist may require the person to learn skill sets for themselves. </a:t>
            </a:r>
          </a:p>
          <a:p>
            <a:r>
              <a:rPr lang="en-US" dirty="0"/>
              <a:t>Key to peer support services is disclosure.  </a:t>
            </a:r>
          </a:p>
          <a:p>
            <a:r>
              <a:rPr lang="en-US" dirty="0"/>
              <a:t>There are several principles that help peers decide whether or not to disclose and what the disclosure will include.</a:t>
            </a:r>
          </a:p>
          <a:p>
            <a:pPr marL="169633" indent="-169633">
              <a:buFont typeface="Arial" panose="020B0604020202020204" pitchFamily="34" charset="0"/>
              <a:buChar char="•"/>
            </a:pPr>
            <a:r>
              <a:rPr lang="en-US" dirty="0"/>
              <a:t>Make it personal:  Make your disclosure about YOU, not other people.  Use concrete experiences.  Name people, places, and times in which an event occurred.  Don’t exaggerate.  Don’t disclose any experience that may be hurtful to you;  </a:t>
            </a:r>
          </a:p>
          <a:p>
            <a:pPr marL="621986" lvl="1" indent="-169633">
              <a:buFont typeface="Arial" panose="020B0604020202020204" pitchFamily="34" charset="0"/>
              <a:buChar char="•"/>
            </a:pPr>
            <a:r>
              <a:rPr lang="en-US" dirty="0"/>
              <a:t>For example, don’t feel compelled to talk about a trauma if it has not been fully resolved in your mind. </a:t>
            </a:r>
          </a:p>
          <a:p>
            <a:endParaRPr lang="en-US" dirty="0"/>
          </a:p>
          <a:p>
            <a:r>
              <a:rPr lang="en-US" dirty="0"/>
              <a:t>Peer support specialists</a:t>
            </a:r>
            <a:r>
              <a:rPr lang="en-US" baseline="0" dirty="0"/>
              <a:t> </a:t>
            </a:r>
            <a:r>
              <a:rPr lang="en-US" dirty="0"/>
              <a:t>understand their boundaries. </a:t>
            </a:r>
          </a:p>
          <a:p>
            <a:pPr marL="169633" indent="-169633">
              <a:buFont typeface="Arial" panose="020B0604020202020204" pitchFamily="34" charset="0"/>
              <a:buChar char="•"/>
            </a:pPr>
            <a:r>
              <a:rPr lang="en-US" dirty="0"/>
              <a:t>They need to understand how close is too close;  how does being a helper differ from being a friend? </a:t>
            </a:r>
          </a:p>
          <a:p>
            <a:endParaRPr lang="en-US" dirty="0"/>
          </a:p>
          <a:p>
            <a:r>
              <a:rPr lang="en-US" dirty="0"/>
              <a:t>Helping other people is stressful so the peer navigator should be attentive to the stress he or she feels as a result of being on the job. Among other things, the peer should share these experiences with the supervisor or other senior employee.</a:t>
            </a:r>
          </a:p>
          <a:p>
            <a:endParaRPr lang="en-US" dirty="0"/>
          </a:p>
          <a:p>
            <a:r>
              <a:rPr lang="en-US" dirty="0"/>
              <a:t>Much of what a peer support</a:t>
            </a:r>
            <a:r>
              <a:rPr lang="en-US" baseline="0" dirty="0"/>
              <a:t> specialist </a:t>
            </a:r>
            <a:r>
              <a:rPr lang="en-US" dirty="0"/>
              <a:t>does is on the streets and they can be sometimes dangerous. </a:t>
            </a:r>
          </a:p>
          <a:p>
            <a:r>
              <a:rPr lang="en-US" dirty="0"/>
              <a:t>Hence, peer support specialist</a:t>
            </a:r>
            <a:r>
              <a:rPr lang="en-US" baseline="0" dirty="0"/>
              <a:t>s</a:t>
            </a:r>
            <a:r>
              <a:rPr lang="en-US" dirty="0"/>
              <a:t> learn street smarts to protect themselves and the people they serve. </a:t>
            </a:r>
          </a:p>
          <a:p>
            <a:r>
              <a:rPr lang="en-US" dirty="0"/>
              <a:t> </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45</a:t>
            </a:fld>
            <a:endParaRPr lang="en-US"/>
          </a:p>
        </p:txBody>
      </p:sp>
    </p:spTree>
    <p:extLst>
      <p:ext uri="{BB962C8B-B14F-4D97-AF65-F5344CB8AC3E}">
        <p14:creationId xmlns:p14="http://schemas.microsoft.com/office/powerpoint/2010/main" val="1896692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service providers may have an important role during the COVID-19 pandemic.  Mostly likely, their work will be done virtually.  Peer supporters should encourage people to shelter in place as recommended by the local public health authority.    People should regularly check for increased body temperature or respiratory problems and seek out COVID-19 testing if they think they have been tested.  Peer service providers should also be sensitive to worse mental health symptoms among people they service and help them engage in are where needed.</a:t>
            </a:r>
          </a:p>
        </p:txBody>
      </p:sp>
      <p:sp>
        <p:nvSpPr>
          <p:cNvPr id="4" name="Slide Number Placeholder 3"/>
          <p:cNvSpPr>
            <a:spLocks noGrp="1"/>
          </p:cNvSpPr>
          <p:nvPr>
            <p:ph type="sldNum" sz="quarter" idx="5"/>
          </p:nvPr>
        </p:nvSpPr>
        <p:spPr/>
        <p:txBody>
          <a:bodyPr/>
          <a:lstStyle/>
          <a:p>
            <a:fld id="{5CC4E848-AB2F-417A-9E96-706404F33901}" type="slidenum">
              <a:rPr lang="en-US" smtClean="0"/>
              <a:t>46</a:t>
            </a:fld>
            <a:endParaRPr lang="en-US"/>
          </a:p>
        </p:txBody>
      </p:sp>
    </p:spTree>
    <p:extLst>
      <p:ext uri="{BB962C8B-B14F-4D97-AF65-F5344CB8AC3E}">
        <p14:creationId xmlns:p14="http://schemas.microsoft.com/office/powerpoint/2010/main" val="1877955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outline 3</a:t>
            </a:r>
          </a:p>
          <a:p>
            <a:endParaRPr lang="en-US" dirty="0"/>
          </a:p>
          <a:p>
            <a:r>
              <a:rPr lang="en-US" dirty="0"/>
              <a:t>Next we are going to address the role of research in program development.  </a:t>
            </a:r>
          </a:p>
          <a:p>
            <a:endParaRPr lang="en-US" dirty="0"/>
          </a:p>
          <a:p>
            <a:r>
              <a:rPr lang="en-US" dirty="0"/>
              <a:t>Of special interest here is the role of community-based participatory research in program development relating to public health goals.</a:t>
            </a:r>
          </a:p>
        </p:txBody>
      </p:sp>
      <p:sp>
        <p:nvSpPr>
          <p:cNvPr id="4" name="Slide Number Placeholder 3"/>
          <p:cNvSpPr>
            <a:spLocks noGrp="1"/>
          </p:cNvSpPr>
          <p:nvPr>
            <p:ph type="sldNum" sz="quarter" idx="5"/>
          </p:nvPr>
        </p:nvSpPr>
        <p:spPr/>
        <p:txBody>
          <a:bodyPr/>
          <a:lstStyle/>
          <a:p>
            <a:fld id="{5CC4E848-AB2F-417A-9E96-706404F33901}" type="slidenum">
              <a:rPr lang="en-US" smtClean="0"/>
              <a:t>47</a:t>
            </a:fld>
            <a:endParaRPr lang="en-US"/>
          </a:p>
        </p:txBody>
      </p:sp>
    </p:spTree>
    <p:extLst>
      <p:ext uri="{BB962C8B-B14F-4D97-AF65-F5344CB8AC3E}">
        <p14:creationId xmlns:p14="http://schemas.microsoft.com/office/powerpoint/2010/main" val="3003989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based participatory research is more commonly known by its acronym CBPR. </a:t>
            </a:r>
          </a:p>
          <a:p>
            <a:r>
              <a:rPr lang="en-US" dirty="0"/>
              <a:t>CBPR is based on the insight that programs that are developed for a specific  community must include</a:t>
            </a:r>
            <a:r>
              <a:rPr lang="en-US" baseline="0" dirty="0"/>
              <a:t> individual users of</a:t>
            </a:r>
            <a:r>
              <a:rPr lang="en-US" dirty="0"/>
              <a:t> health care</a:t>
            </a:r>
            <a:r>
              <a:rPr lang="en-US" baseline="0" dirty="0"/>
              <a:t> services from the under-represented groups</a:t>
            </a:r>
            <a:r>
              <a:rPr lang="en-US" dirty="0"/>
              <a:t> in that community.</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48</a:t>
            </a:fld>
            <a:endParaRPr lang="en-US"/>
          </a:p>
        </p:txBody>
      </p:sp>
    </p:spTree>
    <p:extLst>
      <p:ext uri="{BB962C8B-B14F-4D97-AF65-F5344CB8AC3E}">
        <p14:creationId xmlns:p14="http://schemas.microsoft.com/office/powerpoint/2010/main" val="273066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newest idea in research is the importance of including persons with lived experience in planning and evaluation efforts.</a:t>
            </a:r>
          </a:p>
          <a:p>
            <a:endParaRPr lang="en-US" dirty="0"/>
          </a:p>
          <a:p>
            <a:r>
              <a:rPr lang="en-US" i="1" u="sng" dirty="0"/>
              <a:t>Collaborative</a:t>
            </a:r>
            <a:r>
              <a:rPr lang="en-US" dirty="0"/>
              <a:t>: A</a:t>
            </a:r>
            <a:r>
              <a:rPr lang="en-US" baseline="0" dirty="0"/>
              <a:t> group of people working together and </a:t>
            </a:r>
            <a:r>
              <a:rPr lang="en-US" dirty="0"/>
              <a:t>everyone on</a:t>
            </a:r>
            <a:r>
              <a:rPr lang="en-US" baseline="0" dirty="0"/>
              <a:t> the team has a voice.</a:t>
            </a:r>
            <a:endParaRPr lang="en-US" dirty="0"/>
          </a:p>
          <a:p>
            <a:r>
              <a:rPr lang="en-US" i="1" u="sng" dirty="0"/>
              <a:t>Unique strengths</a:t>
            </a:r>
            <a:r>
              <a:rPr lang="en-US" dirty="0"/>
              <a:t>: The group as well as the individuals</a:t>
            </a:r>
            <a:r>
              <a:rPr lang="en-US" baseline="0" dirty="0"/>
              <a:t> each brings in a specific expertise.</a:t>
            </a:r>
            <a:endParaRPr lang="en-US" dirty="0"/>
          </a:p>
          <a:p>
            <a:r>
              <a:rPr lang="en-US" i="1" u="sng" dirty="0"/>
              <a:t>Importance to the community</a:t>
            </a:r>
            <a:r>
              <a:rPr lang="en-US" dirty="0"/>
              <a:t>: The community decides what is the most</a:t>
            </a:r>
            <a:r>
              <a:rPr lang="en-US" baseline="0" dirty="0"/>
              <a:t> important to them.</a:t>
            </a:r>
            <a:endParaRPr lang="en-US" dirty="0"/>
          </a:p>
          <a:p>
            <a:r>
              <a:rPr lang="en-US" i="1" u="sng" dirty="0"/>
              <a:t>Improves communities</a:t>
            </a:r>
            <a:r>
              <a:rPr lang="en-US" dirty="0"/>
              <a:t>: Hearing</a:t>
            </a:r>
            <a:r>
              <a:rPr lang="en-US" baseline="0" dirty="0"/>
              <a:t> the voice from the community. CBRP combines knowledge and action for social change to improve communities.  </a:t>
            </a:r>
          </a:p>
          <a:p>
            <a:r>
              <a:rPr lang="en-US" i="1" u="sng" dirty="0"/>
              <a:t>Eliminates disparities</a:t>
            </a:r>
            <a:r>
              <a:rPr lang="en-US" dirty="0"/>
              <a:t>: The involvement</a:t>
            </a:r>
            <a:r>
              <a:rPr lang="en-US" baseline="0" dirty="0"/>
              <a:t> of underrepresented groups on research projects eliminates disparities.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49</a:t>
            </a:fld>
            <a:endParaRPr lang="en-US"/>
          </a:p>
        </p:txBody>
      </p:sp>
    </p:spTree>
    <p:extLst>
      <p:ext uri="{BB962C8B-B14F-4D97-AF65-F5344CB8AC3E}">
        <p14:creationId xmlns:p14="http://schemas.microsoft.com/office/powerpoint/2010/main" val="12206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meant to very briefly summarize the overall goal of this presentation.</a:t>
            </a:r>
          </a:p>
          <a:p>
            <a:r>
              <a:rPr lang="en-US" dirty="0"/>
              <a:t>Review these key points one at a time.</a:t>
            </a:r>
          </a:p>
          <a:p>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5</a:t>
            </a:fld>
            <a:endParaRPr lang="en-US"/>
          </a:p>
        </p:txBody>
      </p:sp>
    </p:spTree>
    <p:extLst>
      <p:ext uri="{BB962C8B-B14F-4D97-AF65-F5344CB8AC3E}">
        <p14:creationId xmlns:p14="http://schemas.microsoft.com/office/powerpoint/2010/main" val="39687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07">
              <a:defRPr/>
            </a:pPr>
            <a:r>
              <a:rPr lang="en-US" dirty="0"/>
              <a:t>This program was developed in 2015 through a grant sponsored by Patient-Centered Outcomes Research Institute completed by the Chicago Health Disparities Center.</a:t>
            </a:r>
          </a:p>
          <a:p>
            <a:pPr defTabSz="904707">
              <a:defRPr/>
            </a:pPr>
            <a:endParaRPr lang="en-US" dirty="0"/>
          </a:p>
          <a:p>
            <a:pPr defTabSz="904707">
              <a:defRPr/>
            </a:pPr>
            <a:r>
              <a:rPr lang="en-US" dirty="0"/>
              <a:t>This manual comes with a workbook….[click to see the manual</a:t>
            </a:r>
            <a:r>
              <a:rPr lang="en-US" baseline="0" dirty="0"/>
              <a:t> cover</a:t>
            </a:r>
            <a:r>
              <a:rPr lang="en-US" dirty="0"/>
              <a:t>]</a:t>
            </a:r>
          </a:p>
          <a:p>
            <a:pPr defTabSz="904707">
              <a:defRPr/>
            </a:pPr>
            <a:endParaRPr lang="en-US"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50</a:t>
            </a:fld>
            <a:endParaRPr lang="en-US"/>
          </a:p>
        </p:txBody>
      </p:sp>
    </p:spTree>
    <p:extLst>
      <p:ext uri="{BB962C8B-B14F-4D97-AF65-F5344CB8AC3E}">
        <p14:creationId xmlns:p14="http://schemas.microsoft.com/office/powerpoint/2010/main" val="2822901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Inspiring changes identifies three groups of people to work with community stakeholders and design the program:  people with lived experience, academic researcher, and community advocate.</a:t>
            </a:r>
          </a:p>
          <a:p>
            <a:endParaRPr lang="en-US" dirty="0"/>
          </a:p>
          <a:p>
            <a:pPr marL="169633" indent="-169633">
              <a:buFont typeface="Arial" panose="020B0604020202020204" pitchFamily="34" charset="0"/>
              <a:buChar char="•"/>
            </a:pPr>
            <a:r>
              <a:rPr lang="en-US" dirty="0"/>
              <a:t>First among these experts are people with lived experience, people with the health conditions for which specific care programs are being developed.  They are people in recovery.  These people should reflect the ethnic diversity of the community.</a:t>
            </a:r>
          </a:p>
          <a:p>
            <a:endParaRPr lang="en-US" dirty="0"/>
          </a:p>
          <a:p>
            <a:pPr marL="169633" indent="-169633">
              <a:buFont typeface="Arial" panose="020B0604020202020204" pitchFamily="34" charset="0"/>
              <a:buChar char="•"/>
            </a:pPr>
            <a:r>
              <a:rPr lang="en-US" dirty="0"/>
              <a:t>Second are community advocates or perhaps service providers, the professionals and paraprofessionals who will be charged with carrying out the newly developed program.</a:t>
            </a:r>
          </a:p>
          <a:p>
            <a:endParaRPr lang="en-US" dirty="0"/>
          </a:p>
          <a:p>
            <a:pPr marL="169633" indent="-169633">
              <a:buFont typeface="Arial" panose="020B0604020202020204" pitchFamily="34" charset="0"/>
              <a:buChar char="•"/>
            </a:pPr>
            <a:r>
              <a:rPr lang="en-US" dirty="0"/>
              <a:t>Third are the researchers, people who have a sense of the existing research literature from which ideas may be drawn for program development.  The researchers also know the kind of measurement and method issues that are important to competent program evaluation.</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51</a:t>
            </a:fld>
            <a:endParaRPr lang="en-US"/>
          </a:p>
        </p:txBody>
      </p:sp>
    </p:spTree>
    <p:extLst>
      <p:ext uri="{BB962C8B-B14F-4D97-AF65-F5344CB8AC3E}">
        <p14:creationId xmlns:p14="http://schemas.microsoft.com/office/powerpoint/2010/main" val="18622661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Inspiring Change program teaches teams about three types of CBPR.  The goal here is to frame CBPR as a research enterprise that leads to answers that advance program development.  Hence   each type is defined by a specific research question with a corresponding set of methods to answer the question.</a:t>
            </a:r>
          </a:p>
          <a:p>
            <a:endParaRPr lang="en-US" dirty="0"/>
          </a:p>
          <a:p>
            <a:r>
              <a:rPr lang="en-US" dirty="0"/>
              <a:t>First there is “Understanding a Problem.”  The team might be curious WHY, for example,  emergency room use is so high in their community.  One way to answer this question might be development of a survey that can be handed out at local ERs asking users for their perceptions about cause.</a:t>
            </a:r>
          </a:p>
          <a:p>
            <a:endParaRPr lang="en-US" dirty="0"/>
          </a:p>
          <a:p>
            <a:r>
              <a:rPr lang="en-US" dirty="0"/>
              <a:t>Second is “Designing a Solution.”  Based on findings from understanding the question, the team might develop a way to handle a community health program.  For example, the CBPR team might develop a nurse help-line to provide at home advice that might detour ER visit.  The method here is a survey of ER service providers regarding needs to set up this kind of help-line.</a:t>
            </a:r>
          </a:p>
          <a:p>
            <a:endParaRPr lang="en-US" dirty="0"/>
          </a:p>
          <a:p>
            <a:r>
              <a:rPr lang="en-US" dirty="0"/>
              <a:t>Finally, “Testing a Solution.”  The CBPR team might develop a program evaluation project to test a newly-developed program.  For example, the CBPR team might ask itself how effective is the newly developed nurse help-line in diminishing ER visits.  This kind of evaluation might be done by counting change in ER visits after starting the nurse help-line.</a:t>
            </a:r>
          </a:p>
        </p:txBody>
      </p:sp>
      <p:sp>
        <p:nvSpPr>
          <p:cNvPr id="4" name="Slide Number Placeholder 3"/>
          <p:cNvSpPr>
            <a:spLocks noGrp="1"/>
          </p:cNvSpPr>
          <p:nvPr>
            <p:ph type="sldNum" sz="quarter" idx="5"/>
          </p:nvPr>
        </p:nvSpPr>
        <p:spPr/>
        <p:txBody>
          <a:bodyPr/>
          <a:lstStyle/>
          <a:p>
            <a:fld id="{5CC4E848-AB2F-417A-9E96-706404F33901}" type="slidenum">
              <a:rPr lang="en-US" smtClean="0"/>
              <a:t>52</a:t>
            </a:fld>
            <a:endParaRPr lang="en-US"/>
          </a:p>
        </p:txBody>
      </p:sp>
    </p:spTree>
    <p:extLst>
      <p:ext uri="{BB962C8B-B14F-4D97-AF65-F5344CB8AC3E}">
        <p14:creationId xmlns:p14="http://schemas.microsoft.com/office/powerpoint/2010/main" val="1198029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PCORI resources, Inspiring Change was used in two studies to develop a community-based health care program for people of color living with serious mental health challenges. </a:t>
            </a:r>
          </a:p>
          <a:p>
            <a:endParaRPr lang="en-US" dirty="0"/>
          </a:p>
          <a:p>
            <a:r>
              <a:rPr lang="en-US" dirty="0">
                <a:sym typeface="Wingdings" panose="05000000000000000000" pitchFamily="2" charset="2"/>
              </a:rPr>
              <a:t>Leadership</a:t>
            </a:r>
            <a:r>
              <a:rPr lang="en-US" baseline="0" dirty="0">
                <a:sym typeface="Wingdings" panose="05000000000000000000" pitchFamily="2" charset="2"/>
              </a:rPr>
              <a:t> qualities needed were outlined f</a:t>
            </a:r>
            <a:r>
              <a:rPr lang="en-US" dirty="0">
                <a:sym typeface="Wingdings" panose="05000000000000000000" pitchFamily="2" charset="2"/>
              </a:rPr>
              <a:t>rom the first project</a:t>
            </a:r>
            <a:r>
              <a:rPr lang="en-US" baseline="0" dirty="0">
                <a:sym typeface="Wingdings" panose="05000000000000000000" pitchFamily="2" charset="2"/>
              </a:rPr>
              <a:t>. </a:t>
            </a:r>
            <a:r>
              <a:rPr lang="en-US" dirty="0"/>
              <a:t>Hence, we developed a second program call leadership training to prepare people with lived experience to be full partners on CBPR teams.  </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53</a:t>
            </a:fld>
            <a:endParaRPr lang="en-US"/>
          </a:p>
        </p:txBody>
      </p:sp>
    </p:spTree>
    <p:extLst>
      <p:ext uri="{BB962C8B-B14F-4D97-AF65-F5344CB8AC3E}">
        <p14:creationId xmlns:p14="http://schemas.microsoft.com/office/powerpoint/2010/main" val="682011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Leadership Training program was a 2-day workshop that focused on the development of skills which people with lived experience might use in CBPR team work.</a:t>
            </a:r>
          </a:p>
          <a:p>
            <a:endParaRPr lang="en-US"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54</a:t>
            </a:fld>
            <a:endParaRPr lang="en-US"/>
          </a:p>
        </p:txBody>
      </p:sp>
    </p:spTree>
    <p:extLst>
      <p:ext uri="{BB962C8B-B14F-4D97-AF65-F5344CB8AC3E}">
        <p14:creationId xmlns:p14="http://schemas.microsoft.com/office/powerpoint/2010/main" val="436148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begins by describing three basic styles of leadership:  </a:t>
            </a:r>
            <a:r>
              <a:rPr lang="en-US" u="sng" dirty="0"/>
              <a:t>Laissez-Faire(“lay-</a:t>
            </a:r>
            <a:r>
              <a:rPr lang="en-US" u="sng" dirty="0" err="1"/>
              <a:t>zay</a:t>
            </a:r>
            <a:r>
              <a:rPr lang="en-US" u="sng" dirty="0"/>
              <a:t>-fair”)</a:t>
            </a:r>
            <a:r>
              <a:rPr lang="en-US" u="sng" baseline="0" dirty="0"/>
              <a:t> leadership </a:t>
            </a:r>
            <a:r>
              <a:rPr lang="en-US" baseline="0" dirty="0"/>
              <a:t>refers to leaders who provide very little structure or guidelines and encourage team members to make decisions on their own. </a:t>
            </a:r>
            <a:r>
              <a:rPr lang="en-US" u="sng" dirty="0"/>
              <a:t>Transactional leadership </a:t>
            </a:r>
            <a:r>
              <a:rPr lang="en-US" dirty="0"/>
              <a:t>is a mechanical view of management.  Supervisors manage their employees by handing out rewards for accomplishing work-specific tasks.   </a:t>
            </a:r>
            <a:r>
              <a:rPr lang="en-US" u="sng" dirty="0"/>
              <a:t>Transformational leadership </a:t>
            </a:r>
            <a:r>
              <a:rPr lang="en-US" dirty="0"/>
              <a:t>may be preferred and rests on a vision which is meant to intrinsically motivate the team to action and goals. </a:t>
            </a:r>
          </a:p>
          <a:p>
            <a:endParaRPr lang="en-US" dirty="0"/>
          </a:p>
          <a:p>
            <a:r>
              <a:rPr lang="en-US" dirty="0"/>
              <a:t>Team members with lived experience are taught project management:  how to use timelines for agendas, take minutes, and delegate tasks to other team members.</a:t>
            </a:r>
          </a:p>
          <a:p>
            <a:endParaRPr lang="en-US" dirty="0"/>
          </a:p>
          <a:p>
            <a:r>
              <a:rPr lang="en-US" dirty="0"/>
              <a:t>Some people with lived experience may choose to lead team meetings.  In this case, they are taught how to engage team members in the tasks and how to set up basic meeting rules to facilitate this engagement.  </a:t>
            </a:r>
          </a:p>
          <a:p>
            <a:endParaRPr lang="en-US" dirty="0"/>
          </a:p>
          <a:p>
            <a:r>
              <a:rPr lang="en-US" dirty="0"/>
              <a:t>Sometimes, CBPR teams get derailed by problems.  Leadership training teaches practical strategies for how the group might address these problems when they occur.</a:t>
            </a:r>
          </a:p>
          <a:p>
            <a:endParaRPr lang="en-US" dirty="0"/>
          </a:p>
          <a:p>
            <a:r>
              <a:rPr lang="en-US" dirty="0"/>
              <a:t>Finally, brief self-care strategies are reviewed… easy ways to deal with the stress that might occur from team work.</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55</a:t>
            </a:fld>
            <a:endParaRPr lang="en-US"/>
          </a:p>
        </p:txBody>
      </p:sp>
    </p:spTree>
    <p:extLst>
      <p:ext uri="{BB962C8B-B14F-4D97-AF65-F5344CB8AC3E}">
        <p14:creationId xmlns:p14="http://schemas.microsoft.com/office/powerpoint/2010/main" val="16303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PCORI has supported 7 projects on peer support services.  </a:t>
            </a:r>
          </a:p>
          <a:p>
            <a:r>
              <a:rPr lang="en-US" dirty="0"/>
              <a:t>We briefly review these studies here.</a:t>
            </a:r>
          </a:p>
          <a:p>
            <a:endParaRPr lang="en-US" dirty="0"/>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56</a:t>
            </a:fld>
            <a:endParaRPr lang="en-US"/>
          </a:p>
        </p:txBody>
      </p:sp>
    </p:spTree>
    <p:extLst>
      <p:ext uri="{BB962C8B-B14F-4D97-AF65-F5344CB8AC3E}">
        <p14:creationId xmlns:p14="http://schemas.microsoft.com/office/powerpoint/2010/main" val="3392981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a careful review of PCORI databases to identify all studies PCORI has supported related to peer support services.  These seven are related broadly to programs that address the health and wellness needs of people with mental health challenges.</a:t>
            </a:r>
          </a:p>
          <a:p>
            <a:endParaRPr lang="en-US" dirty="0"/>
          </a:p>
          <a:p>
            <a:r>
              <a:rPr lang="en-US" baseline="0" dirty="0"/>
              <a:t>PCORI has done a comprehensive work on the general topic. In this presentation, we will be focusing on a more specific set of projects.</a:t>
            </a:r>
          </a:p>
          <a:p>
            <a:endParaRPr lang="en-US" dirty="0"/>
          </a:p>
          <a:p>
            <a:r>
              <a:rPr lang="en-US" dirty="0"/>
              <a:t>I encourage everyone</a:t>
            </a:r>
            <a:r>
              <a:rPr lang="en-US" baseline="0" dirty="0"/>
              <a:t> here today to either</a:t>
            </a:r>
            <a:r>
              <a:rPr lang="en-US" dirty="0"/>
              <a:t> follow-up with the PI (principal investigator) in Column 1 for more information or review the projects on the PCORI website.</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57</a:t>
            </a:fld>
            <a:endParaRPr lang="en-US"/>
          </a:p>
        </p:txBody>
      </p:sp>
    </p:spTree>
    <p:extLst>
      <p:ext uri="{BB962C8B-B14F-4D97-AF65-F5344CB8AC3E}">
        <p14:creationId xmlns:p14="http://schemas.microsoft.com/office/powerpoint/2010/main" val="14159512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five, PCORI-funded, studies are in fact specific to the health and wellness needs of people living with serious mental health challenges.  </a:t>
            </a:r>
          </a:p>
          <a:p>
            <a:endParaRPr lang="en-US" dirty="0"/>
          </a:p>
          <a:p>
            <a:r>
              <a:rPr lang="en-US" dirty="0"/>
              <a:t>Some of these studies have</a:t>
            </a:r>
            <a:r>
              <a:rPr lang="en-US" baseline="0" dirty="0"/>
              <a:t> been</a:t>
            </a:r>
            <a:r>
              <a:rPr lang="en-US" dirty="0"/>
              <a:t> completed.</a:t>
            </a:r>
            <a:r>
              <a:rPr lang="en-US" baseline="0" dirty="0"/>
              <a:t> Others are still ongoing. </a:t>
            </a:r>
            <a:endParaRPr lang="en-US" dirty="0"/>
          </a:p>
          <a:p>
            <a:endParaRPr lang="en-US" dirty="0"/>
          </a:p>
          <a:p>
            <a:r>
              <a:rPr lang="en-US" dirty="0"/>
              <a:t>Today we will summarize what was found in three of the completed studies.</a:t>
            </a:r>
          </a:p>
        </p:txBody>
      </p:sp>
      <p:sp>
        <p:nvSpPr>
          <p:cNvPr id="4" name="Slide Number Placeholder 3"/>
          <p:cNvSpPr>
            <a:spLocks noGrp="1"/>
          </p:cNvSpPr>
          <p:nvPr>
            <p:ph type="sldNum" sz="quarter" idx="5"/>
          </p:nvPr>
        </p:nvSpPr>
        <p:spPr/>
        <p:txBody>
          <a:bodyPr/>
          <a:lstStyle/>
          <a:p>
            <a:fld id="{5CC4E848-AB2F-417A-9E96-706404F33901}" type="slidenum">
              <a:rPr lang="en-US" smtClean="0"/>
              <a:t>58</a:t>
            </a:fld>
            <a:endParaRPr lang="en-US"/>
          </a:p>
        </p:txBody>
      </p:sp>
    </p:spTree>
    <p:extLst>
      <p:ext uri="{BB962C8B-B14F-4D97-AF65-F5344CB8AC3E}">
        <p14:creationId xmlns:p14="http://schemas.microsoft.com/office/powerpoint/2010/main" val="2215523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the first PCORI funded study we review, conducted by John </a:t>
            </a:r>
            <a:r>
              <a:rPr lang="en-US" sz="1600" dirty="0" err="1"/>
              <a:t>Brekke</a:t>
            </a:r>
            <a:r>
              <a:rPr lang="en-US" sz="1600" dirty="0"/>
              <a:t> from the University of Southern California titled “Can people with serious mental illness help peers manage their health care?”  </a:t>
            </a:r>
          </a:p>
          <a:p>
            <a:endParaRPr lang="en-US" sz="1600" dirty="0"/>
          </a:p>
          <a:p>
            <a:r>
              <a:rPr lang="en-US" sz="1600" dirty="0"/>
              <a:t>The project tests the Bridge program compared to treatment as usual services.</a:t>
            </a:r>
          </a:p>
          <a:p>
            <a:endParaRPr lang="en-US" sz="1600" dirty="0"/>
          </a:p>
          <a:p>
            <a:r>
              <a:rPr lang="en-US" sz="1600" dirty="0"/>
              <a:t>The Bridge program seeks to improve health care access, utilization, and its impact on self-confidence in managing one’s health as well as overall health concerns.  </a:t>
            </a:r>
          </a:p>
          <a:p>
            <a:endParaRPr lang="en-US" sz="1600" dirty="0"/>
          </a:p>
          <a:p>
            <a:r>
              <a:rPr lang="en-US" sz="1600" dirty="0"/>
              <a:t>Bridge did this by having peers (people in recovery from mental illness) teach research participants health management skills.  </a:t>
            </a:r>
          </a:p>
          <a:p>
            <a:endParaRPr lang="en-US" sz="1600" dirty="0"/>
          </a:p>
          <a:p>
            <a:r>
              <a:rPr lang="en-US" sz="1600" dirty="0"/>
              <a:t>The Bridge program has a manual that was used to implement the intervention.  </a:t>
            </a:r>
          </a:p>
          <a:p>
            <a:r>
              <a:rPr lang="en-US" sz="1600" dirty="0"/>
              <a:t>The intervention is augmented by motivational interviewing, education about illness, modeling skills, and practicing the new skills through the assistance of the paraprofessional. </a:t>
            </a:r>
          </a:p>
          <a:p>
            <a:r>
              <a:rPr lang="en-US" sz="1600" dirty="0"/>
              <a:t>Bridge is a six-month long program.</a:t>
            </a:r>
          </a:p>
        </p:txBody>
      </p:sp>
      <p:sp>
        <p:nvSpPr>
          <p:cNvPr id="4" name="Slide Number Placeholder 3"/>
          <p:cNvSpPr>
            <a:spLocks noGrp="1"/>
          </p:cNvSpPr>
          <p:nvPr>
            <p:ph type="sldNum" sz="quarter" idx="10"/>
          </p:nvPr>
        </p:nvSpPr>
        <p:spPr/>
        <p:txBody>
          <a:bodyPr/>
          <a:lstStyle/>
          <a:p>
            <a:fld id="{5CC4E848-AB2F-417A-9E96-706404F33901}" type="slidenum">
              <a:rPr lang="en-US" smtClean="0"/>
              <a:t>59</a:t>
            </a:fld>
            <a:endParaRPr lang="en-US"/>
          </a:p>
        </p:txBody>
      </p:sp>
    </p:spTree>
    <p:extLst>
      <p:ext uri="{BB962C8B-B14F-4D97-AF65-F5344CB8AC3E}">
        <p14:creationId xmlns:p14="http://schemas.microsoft.com/office/powerpoint/2010/main" val="363153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peer support providers?  </a:t>
            </a:r>
          </a:p>
          <a:p>
            <a:pPr marL="169633" indent="-169633">
              <a:buFont typeface="Arial" panose="020B0604020202020204" pitchFamily="34" charset="0"/>
              <a:buChar char="•"/>
            </a:pPr>
            <a:r>
              <a:rPr lang="en-US" dirty="0"/>
              <a:t>These are full and part-time employees, who may</a:t>
            </a:r>
            <a:r>
              <a:rPr lang="en-US" baseline="0" dirty="0"/>
              <a:t> or may not have</a:t>
            </a:r>
            <a:r>
              <a:rPr lang="en-US" dirty="0"/>
              <a:t> a professional degree.  </a:t>
            </a:r>
          </a:p>
          <a:p>
            <a:pPr marL="169633" indent="-169633">
              <a:buFont typeface="Arial" panose="020B0604020202020204" pitchFamily="34" charset="0"/>
              <a:buChar char="•"/>
            </a:pPr>
            <a:r>
              <a:rPr lang="en-US" dirty="0"/>
              <a:t>Instead, they have a life filled with experiences that make them uniquely qualified to obtain and hold the attention of the individuals they serve.</a:t>
            </a:r>
          </a:p>
          <a:p>
            <a:pPr marL="169633" indent="-169633">
              <a:buFont typeface="Arial" panose="020B0604020202020204" pitchFamily="34" charset="0"/>
              <a:buChar char="•"/>
            </a:pPr>
            <a:r>
              <a:rPr lang="en-US" dirty="0"/>
              <a:t>They have lived experience in mental health and often come from similar ethnic communities</a:t>
            </a:r>
          </a:p>
          <a:p>
            <a:pPr marL="169633" indent="-169633">
              <a:buFont typeface="Arial" panose="020B0604020202020204" pitchFamily="34" charset="0"/>
              <a:buChar char="•"/>
            </a:pPr>
            <a:r>
              <a:rPr lang="en-US" dirty="0"/>
              <a:t>Some receive brief training in using their life experiences to help patients achieve their health and wellness goals. </a:t>
            </a:r>
          </a:p>
          <a:p>
            <a:pPr marL="169633" indent="-169633">
              <a:buFont typeface="Arial" panose="020B0604020202020204" pitchFamily="34" charset="0"/>
              <a:buChar char="•"/>
            </a:pPr>
            <a:endParaRPr lang="en-US" dirty="0"/>
          </a:p>
          <a:p>
            <a:r>
              <a:rPr lang="en-US" dirty="0"/>
              <a:t>We will review what kind of services peer support providers might offer people living with serious mental health challenges to achieve their health and wellness goals.</a:t>
            </a:r>
          </a:p>
          <a:p>
            <a:endParaRPr lang="en-US" dirty="0"/>
          </a:p>
          <a:p>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a:t>
            </a:fld>
            <a:endParaRPr lang="en-US"/>
          </a:p>
        </p:txBody>
      </p:sp>
    </p:spTree>
    <p:extLst>
      <p:ext uri="{BB962C8B-B14F-4D97-AF65-F5344CB8AC3E}">
        <p14:creationId xmlns:p14="http://schemas.microsoft.com/office/powerpoint/2010/main" val="4010192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research evaluation of the program, 151 people</a:t>
            </a:r>
            <a:r>
              <a:rPr lang="en-US" baseline="0" dirty="0"/>
              <a:t> with serious mental illness were randomized to mental health care as usual  (the control group) or Bridge plus mental health care as usual.  </a:t>
            </a:r>
          </a:p>
          <a:p>
            <a:endParaRPr lang="en-US" baseline="0" dirty="0"/>
          </a:p>
          <a:p>
            <a:r>
              <a:rPr lang="en-US" baseline="0" dirty="0"/>
              <a:t>Data were collected at baseline, six months, or 12 months.  </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60</a:t>
            </a:fld>
            <a:endParaRPr lang="en-US"/>
          </a:p>
        </p:txBody>
      </p:sp>
    </p:spTree>
    <p:extLst>
      <p:ext uri="{BB962C8B-B14F-4D97-AF65-F5344CB8AC3E}">
        <p14:creationId xmlns:p14="http://schemas.microsoft.com/office/powerpoint/2010/main" val="39409149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research team collected three sets of measures.  </a:t>
            </a:r>
          </a:p>
          <a:p>
            <a:endParaRPr lang="en-US" baseline="0" dirty="0"/>
          </a:p>
          <a:p>
            <a:r>
              <a:rPr lang="en-US" baseline="0" dirty="0"/>
              <a:t>First was health services, measured as number of routine health care visits, number of routine health screenings, and participants perception of their relationship with their health care providers.</a:t>
            </a:r>
          </a:p>
          <a:p>
            <a:endParaRPr lang="en-US" baseline="0" dirty="0"/>
          </a:p>
          <a:p>
            <a:r>
              <a:rPr lang="en-US" baseline="0" dirty="0"/>
              <a:t>Second, Confidence in self-management was assessed by asking participants to report their sense of confidence in making decisions about their health.</a:t>
            </a:r>
          </a:p>
          <a:p>
            <a:endParaRPr lang="en-US" baseline="0" dirty="0"/>
          </a:p>
          <a:p>
            <a:r>
              <a:rPr lang="en-US" baseline="0" dirty="0"/>
              <a:t>Third, two sets of health concerns were assessed:  Chronic disease, the degree to which research participants were concerned about ongoing and persistent physical illness, and their overall perception of bodily pain.</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61</a:t>
            </a:fld>
            <a:endParaRPr lang="en-US"/>
          </a:p>
        </p:txBody>
      </p:sp>
    </p:spTree>
    <p:extLst>
      <p:ext uri="{BB962C8B-B14F-4D97-AF65-F5344CB8AC3E}">
        <p14:creationId xmlns:p14="http://schemas.microsoft.com/office/powerpoint/2010/main" val="1777751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presented in the next three slides represent changes from baseline to six months reported by research participants in the Bridge group versus control. </a:t>
            </a:r>
          </a:p>
          <a:p>
            <a:endParaRPr lang="en-US" baseline="0" dirty="0"/>
          </a:p>
          <a:p>
            <a:r>
              <a:rPr lang="en-US" baseline="0" dirty="0"/>
              <a:t>Findings here are reported as change scores by subtracting persons’ score at baseline from their report at six months.  Note that a significant improvement was found for the number of routine visits AND the number of routine screenings from baseline to six months.  </a:t>
            </a:r>
          </a:p>
          <a:p>
            <a:endParaRPr lang="en-US" baseline="0" dirty="0"/>
          </a:p>
          <a:p>
            <a:r>
              <a:rPr lang="en-US" baseline="0" dirty="0"/>
              <a:t>The quality of relationship measure is reverse scored such that more negative change scores from baseline to six months actually represent improvements in perceived relationship.  </a:t>
            </a:r>
          </a:p>
          <a:p>
            <a:endParaRPr lang="en-US" baseline="0" dirty="0"/>
          </a:p>
          <a:p>
            <a:r>
              <a:rPr lang="en-US" baseline="0" dirty="0"/>
              <a:t>Findings in this graph show those in the Bridge group have a better relationships than those in the control group although this difference is not significant.</a:t>
            </a:r>
          </a:p>
          <a:p>
            <a:endParaRPr lang="en-US" baseline="0" dirty="0"/>
          </a:p>
        </p:txBody>
      </p:sp>
      <p:sp>
        <p:nvSpPr>
          <p:cNvPr id="4" name="Slide Number Placeholder 3"/>
          <p:cNvSpPr>
            <a:spLocks noGrp="1"/>
          </p:cNvSpPr>
          <p:nvPr>
            <p:ph type="sldNum" sz="quarter" idx="10"/>
          </p:nvPr>
        </p:nvSpPr>
        <p:spPr/>
        <p:txBody>
          <a:bodyPr/>
          <a:lstStyle/>
          <a:p>
            <a:fld id="{5CC4E848-AB2F-417A-9E96-706404F33901}" type="slidenum">
              <a:rPr lang="en-US" smtClean="0"/>
              <a:t>62</a:t>
            </a:fld>
            <a:endParaRPr lang="en-US"/>
          </a:p>
        </p:txBody>
      </p:sp>
    </p:spTree>
    <p:extLst>
      <p:ext uri="{BB962C8B-B14F-4D97-AF65-F5344CB8AC3E}">
        <p14:creationId xmlns:p14="http://schemas.microsoft.com/office/powerpoint/2010/main" val="4047872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change in perceived confidence in managing one’s health care.  Note a significant improvement for people in the Bridge group while those in the control group actually showed worse confidence.  </a:t>
            </a:r>
          </a:p>
        </p:txBody>
      </p:sp>
      <p:sp>
        <p:nvSpPr>
          <p:cNvPr id="4" name="Slide Number Placeholder 3"/>
          <p:cNvSpPr>
            <a:spLocks noGrp="1"/>
          </p:cNvSpPr>
          <p:nvPr>
            <p:ph type="sldNum" sz="quarter" idx="10"/>
          </p:nvPr>
        </p:nvSpPr>
        <p:spPr/>
        <p:txBody>
          <a:bodyPr/>
          <a:lstStyle/>
          <a:p>
            <a:fld id="{5CC4E848-AB2F-417A-9E96-706404F33901}" type="slidenum">
              <a:rPr lang="en-US" smtClean="0"/>
              <a:t>63</a:t>
            </a:fld>
            <a:endParaRPr lang="en-US"/>
          </a:p>
        </p:txBody>
      </p:sp>
    </p:spTree>
    <p:extLst>
      <p:ext uri="{BB962C8B-B14F-4D97-AF65-F5344CB8AC3E}">
        <p14:creationId xmlns:p14="http://schemas.microsoft.com/office/powerpoint/2010/main" val="42439566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grap</a:t>
            </a:r>
            <a:r>
              <a:rPr lang="en-US" baseline="0" dirty="0"/>
              <a:t>h shows changes in concerns about chronic disease and bodily pain.  </a:t>
            </a:r>
          </a:p>
          <a:p>
            <a:endParaRPr lang="en-US" baseline="0" dirty="0"/>
          </a:p>
          <a:p>
            <a:r>
              <a:rPr lang="en-US" baseline="0" dirty="0"/>
              <a:t>On the left, you can see people in the Bridge group showed significant improvement in chronic disease management concerns while those in the control group were actually more concerned.  </a:t>
            </a:r>
          </a:p>
          <a:p>
            <a:endParaRPr lang="en-US" baseline="0" dirty="0"/>
          </a:p>
          <a:p>
            <a:r>
              <a:rPr lang="en-US" baseline="0" dirty="0"/>
              <a:t>In terms of bodily pain severity, this index is reversed scored such that negative change scores mean less perceived bodily pain. </a:t>
            </a:r>
          </a:p>
          <a:p>
            <a:endParaRPr lang="en-US" baseline="0" dirty="0"/>
          </a:p>
          <a:p>
            <a:r>
              <a:rPr lang="en-US" baseline="0" dirty="0"/>
              <a:t>Once again, we see significant improvement in perceived pain for the Bridge group and worse pain for the control group.</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64</a:t>
            </a:fld>
            <a:endParaRPr lang="en-US"/>
          </a:p>
        </p:txBody>
      </p:sp>
    </p:spTree>
    <p:extLst>
      <p:ext uri="{BB962C8B-B14F-4D97-AF65-F5344CB8AC3E}">
        <p14:creationId xmlns:p14="http://schemas.microsoft.com/office/powerpoint/2010/main" val="2973370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was done as a partnership between the University of Southern California School of Social Work and the Pacific Clinics.  Go to this website to learn about their health navigation training program.</a:t>
            </a:r>
          </a:p>
        </p:txBody>
      </p:sp>
      <p:sp>
        <p:nvSpPr>
          <p:cNvPr id="4" name="Slide Number Placeholder 3"/>
          <p:cNvSpPr>
            <a:spLocks noGrp="1"/>
          </p:cNvSpPr>
          <p:nvPr>
            <p:ph type="sldNum" sz="quarter" idx="5"/>
          </p:nvPr>
        </p:nvSpPr>
        <p:spPr/>
        <p:txBody>
          <a:bodyPr/>
          <a:lstStyle/>
          <a:p>
            <a:fld id="{5CC4E848-AB2F-417A-9E96-706404F33901}" type="slidenum">
              <a:rPr lang="en-US" smtClean="0"/>
              <a:t>65</a:t>
            </a:fld>
            <a:endParaRPr lang="en-US"/>
          </a:p>
        </p:txBody>
      </p:sp>
    </p:spTree>
    <p:extLst>
      <p:ext uri="{BB962C8B-B14F-4D97-AF65-F5344CB8AC3E}">
        <p14:creationId xmlns:p14="http://schemas.microsoft.com/office/powerpoint/2010/main" val="22836611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PCORI-funded study was conducted by Dr. Patrick Corrigan from the Illinois Institute of Technology titled “Peer-navigator support for </a:t>
            </a:r>
            <a:r>
              <a:rPr lang="en-US" dirty="0" err="1"/>
              <a:t>Latinx</a:t>
            </a:r>
            <a:r>
              <a:rPr lang="en-US" dirty="0"/>
              <a:t> Patients with Serious Mental Illness” </a:t>
            </a:r>
          </a:p>
          <a:p>
            <a:endParaRPr lang="en-US" dirty="0"/>
          </a:p>
          <a:p>
            <a:r>
              <a:rPr lang="en-US" dirty="0"/>
              <a:t>In an effort to be fully transparent </a:t>
            </a:r>
            <a:r>
              <a:rPr lang="en-US" baseline="0" dirty="0"/>
              <a:t>Dr. Corrigan, PI of this award that we are highlighting is also the PI of the overall dissemination grant supporting my presentation today.  </a:t>
            </a:r>
          </a:p>
          <a:p>
            <a:pPr defTabSz="904707">
              <a:defRPr/>
            </a:pPr>
            <a:endParaRPr lang="en-US" baseline="0" dirty="0"/>
          </a:p>
          <a:p>
            <a:pPr defTabSz="904707">
              <a:defRPr/>
            </a:pPr>
            <a:r>
              <a:rPr lang="en-US" baseline="0" dirty="0"/>
              <a:t>This study developed a Peer Navigator Program (called PNP) using Community-Based Participatory Research (CBPR).</a:t>
            </a:r>
          </a:p>
          <a:p>
            <a:endParaRPr lang="en-US" baseline="0" dirty="0"/>
          </a:p>
          <a:p>
            <a:r>
              <a:rPr lang="en-US" baseline="0" dirty="0"/>
              <a:t>A manual was adapted to train </a:t>
            </a:r>
            <a:r>
              <a:rPr lang="en-US" baseline="0" dirty="0" err="1"/>
              <a:t>Latinx</a:t>
            </a:r>
            <a:r>
              <a:rPr lang="en-US" baseline="0" dirty="0"/>
              <a:t> with lived experience to become peer navigators.</a:t>
            </a:r>
          </a:p>
          <a:p>
            <a:endParaRPr lang="en-US" baseline="0" dirty="0"/>
          </a:p>
          <a:p>
            <a:r>
              <a:rPr lang="en-US" baseline="0" dirty="0"/>
              <a:t>In this case, peer service providers were Latinos or Latinas in recovery and living with a serious mental health challenge.  They helped research participants to better engage in health services.  In the process, research participants were expected to better address their health goals.  The key element of this Peer Navigator Program was to literally walk the service recipients around the complex and fragmented health care system.  </a:t>
            </a:r>
          </a:p>
          <a:p>
            <a:endParaRPr lang="en-US" baseline="0" dirty="0"/>
          </a:p>
          <a:p>
            <a:r>
              <a:rPr lang="en-US" baseline="0" dirty="0"/>
              <a:t>The Peer Navigator Program was a 12 month program that collected data at baseline, 4 months, 8 months and 12 months.</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66</a:t>
            </a:fld>
            <a:endParaRPr lang="en-US"/>
          </a:p>
        </p:txBody>
      </p:sp>
    </p:spTree>
    <p:extLst>
      <p:ext uri="{BB962C8B-B14F-4D97-AF65-F5344CB8AC3E}">
        <p14:creationId xmlns:p14="http://schemas.microsoft.com/office/powerpoint/2010/main" val="31252898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Latinos and Latinas with serious mental illness and current physical health concerns were randomly</a:t>
            </a:r>
            <a:r>
              <a:rPr lang="en-US" baseline="0" dirty="0"/>
              <a:t> assigned </a:t>
            </a:r>
            <a:r>
              <a:rPr lang="en-US" dirty="0"/>
              <a:t> to PNP or</a:t>
            </a:r>
            <a:r>
              <a:rPr lang="en-US" baseline="0" dirty="0"/>
              <a:t> to integrated care as usual (ICAU) only.  </a:t>
            </a:r>
          </a:p>
          <a:p>
            <a:endParaRPr lang="en-US" baseline="0" dirty="0"/>
          </a:p>
          <a:p>
            <a:r>
              <a:rPr lang="en-US" baseline="0" dirty="0"/>
              <a:t>Data were collected at baseline, 4, 8, and 12 months.  </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67</a:t>
            </a:fld>
            <a:endParaRPr lang="en-US"/>
          </a:p>
        </p:txBody>
      </p:sp>
    </p:spTree>
    <p:extLst>
      <p:ext uri="{BB962C8B-B14F-4D97-AF65-F5344CB8AC3E}">
        <p14:creationId xmlns:p14="http://schemas.microsoft.com/office/powerpoint/2010/main" val="20093168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Two sets of measures were collected.</a:t>
            </a:r>
          </a:p>
          <a:p>
            <a:endParaRPr lang="en-US" baseline="0" dirty="0"/>
          </a:p>
          <a:p>
            <a:r>
              <a:rPr lang="en-US" baseline="0" dirty="0"/>
              <a:t>First, service engagement was assessed by counting achieved appointments each month.  </a:t>
            </a:r>
          </a:p>
          <a:p>
            <a:endParaRPr lang="en-US" baseline="0" dirty="0"/>
          </a:p>
          <a:p>
            <a:r>
              <a:rPr lang="en-US" baseline="0" dirty="0"/>
              <a:t>Second, perceived effects on health were measured: recovery, empowerment, and quality of life.</a:t>
            </a:r>
            <a:endParaRPr lang="en-US" dirty="0"/>
          </a:p>
          <a:p>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68</a:t>
            </a:fld>
            <a:endParaRPr lang="en-US"/>
          </a:p>
        </p:txBody>
      </p:sp>
    </p:spTree>
    <p:extLst>
      <p:ext uri="{BB962C8B-B14F-4D97-AF65-F5344CB8AC3E}">
        <p14:creationId xmlns:p14="http://schemas.microsoft.com/office/powerpoint/2010/main" val="3925701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8">
              <a:defRPr/>
            </a:pPr>
            <a:r>
              <a:rPr lang="en-US" dirty="0"/>
              <a:t>This graph examines how monthly achieved appointments change over the 12 months of the study. </a:t>
            </a:r>
          </a:p>
          <a:p>
            <a:pPr defTabSz="914298">
              <a:defRPr/>
            </a:pPr>
            <a:endParaRPr lang="en-US" dirty="0"/>
          </a:p>
          <a:p>
            <a:pPr defTabSz="914298">
              <a:defRPr/>
            </a:pPr>
            <a:r>
              <a:rPr lang="en-US" dirty="0"/>
              <a:t>Scores were adjusted by the age and place of birth of research participants.  </a:t>
            </a:r>
          </a:p>
          <a:p>
            <a:pPr defTabSz="914298">
              <a:defRPr/>
            </a:pPr>
            <a:r>
              <a:rPr lang="en-US" dirty="0"/>
              <a:t>By place of birth, we mean whether the individual participant was born within the US or in another country.  </a:t>
            </a:r>
          </a:p>
          <a:p>
            <a:pPr defTabSz="914298">
              <a:defRPr/>
            </a:pPr>
            <a:endParaRPr lang="en-US" dirty="0"/>
          </a:p>
          <a:p>
            <a:pPr defTabSz="914298">
              <a:defRPr/>
            </a:pPr>
            <a:r>
              <a:rPr lang="en-US" dirty="0"/>
              <a:t>Results showed a significant interaction which suggests a steady increase in achieved appointments for PNP compared to control group.</a:t>
            </a:r>
          </a:p>
          <a:p>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69</a:t>
            </a:fld>
            <a:endParaRPr lang="en-US"/>
          </a:p>
        </p:txBody>
      </p:sp>
    </p:spTree>
    <p:extLst>
      <p:ext uri="{BB962C8B-B14F-4D97-AF65-F5344CB8AC3E}">
        <p14:creationId xmlns:p14="http://schemas.microsoft.com/office/powerpoint/2010/main" val="163434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presentation will focus on research funded by the Patient Centered Outcomes Research Institute also known as PCORI.</a:t>
            </a:r>
          </a:p>
          <a:p>
            <a:endParaRPr lang="en-US" dirty="0"/>
          </a:p>
          <a:p>
            <a:r>
              <a:rPr lang="en-US" dirty="0"/>
              <a:t>PCORI’s mission statement:  “PCORI helps people make informed healthcare decisions, and improves healthcare delivery and outcomes, by producing and promoting high-integrity, evidence-based information that comes from research guided by patients, caregivers, and the broader healthcare community</a:t>
            </a:r>
            <a:r>
              <a:rPr lang="en-US" b="1" dirty="0"/>
              <a:t>.”</a:t>
            </a:r>
          </a:p>
          <a:p>
            <a:endParaRPr lang="en-US" dirty="0"/>
          </a:p>
          <a:p>
            <a:r>
              <a:rPr lang="en-US" dirty="0"/>
              <a:t>PCORI’s history:  PCORI is a United States-based non-governmental institute created as a result of the 2010 Patient protection and Affordable Care Act also known as the ACA or Obamacare.  </a:t>
            </a:r>
          </a:p>
          <a:p>
            <a:endParaRPr lang="en-US" dirty="0"/>
          </a:p>
          <a:p>
            <a:r>
              <a:rPr lang="en-US" dirty="0"/>
              <a:t>Development of presentation materials as well as the speaker’s bureau doing this presentation is made possible by a Eugene Washington Award: Dissemination Initiative proposed by the Chicago Health Disparities Center and the International Association of Peer Supporters. </a:t>
            </a:r>
          </a:p>
          <a:p>
            <a:endParaRPr lang="en-US" dirty="0"/>
          </a:p>
          <a:p>
            <a:r>
              <a:rPr lang="en-US" dirty="0"/>
              <a:t>Please note: all materials and comments in this presentation are solely the responsibility of the Dissemination Team, the Chicago Health Disparities Center and the International Organization of Peer Supporters.  </a:t>
            </a:r>
          </a:p>
          <a:p>
            <a:endParaRPr lang="en-US" dirty="0"/>
          </a:p>
          <a:p>
            <a:r>
              <a:rPr lang="en-US" dirty="0"/>
              <a:t>PCORI is not responsible for the presentation of these materials</a:t>
            </a:r>
          </a:p>
          <a:p>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7</a:t>
            </a:fld>
            <a:endParaRPr lang="en-US"/>
          </a:p>
        </p:txBody>
      </p:sp>
    </p:spTree>
    <p:extLst>
      <p:ext uri="{BB962C8B-B14F-4D97-AF65-F5344CB8AC3E}">
        <p14:creationId xmlns:p14="http://schemas.microsoft.com/office/powerpoint/2010/main" val="39240157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finding</a:t>
            </a:r>
            <a:r>
              <a:rPr lang="en-US" baseline="0" dirty="0"/>
              <a:t> show a clear interaction with steady improvements in self-reported recovery for those in the PNP compared to ICAU control group.</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70</a:t>
            </a:fld>
            <a:endParaRPr lang="en-US"/>
          </a:p>
        </p:txBody>
      </p:sp>
    </p:spTree>
    <p:extLst>
      <p:ext uri="{BB962C8B-B14F-4D97-AF65-F5344CB8AC3E}">
        <p14:creationId xmlns:p14="http://schemas.microsoft.com/office/powerpoint/2010/main" val="26523046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empowerment measure is reverse scored so lower scores represent more empowerment.  </a:t>
            </a:r>
          </a:p>
          <a:p>
            <a:r>
              <a:rPr lang="en-US" dirty="0"/>
              <a:t>Once again a significant interaction is shown where PNP empowerment improved over the course of the study while</a:t>
            </a:r>
            <a:r>
              <a:rPr lang="en-US" baseline="0" dirty="0"/>
              <a:t> the control group seemed to get worse.</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71</a:t>
            </a:fld>
            <a:endParaRPr lang="en-US"/>
          </a:p>
        </p:txBody>
      </p:sp>
    </p:spTree>
    <p:extLst>
      <p:ext uri="{BB962C8B-B14F-4D97-AF65-F5344CB8AC3E}">
        <p14:creationId xmlns:p14="http://schemas.microsoft.com/office/powerpoint/2010/main" val="1710005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last graph shows changes in quality of life from baseline to 12 months.  </a:t>
            </a:r>
          </a:p>
          <a:p>
            <a:r>
              <a:rPr lang="en-US" dirty="0"/>
              <a:t>Once</a:t>
            </a:r>
            <a:r>
              <a:rPr lang="en-US" baseline="0" dirty="0"/>
              <a:t> again, steady and significant improvement is seen in the PNP group while quality of life in the ICAU control group did not really change.</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72</a:t>
            </a:fld>
            <a:endParaRPr lang="en-US" dirty="0"/>
          </a:p>
        </p:txBody>
      </p:sp>
    </p:spTree>
    <p:extLst>
      <p:ext uri="{BB962C8B-B14F-4D97-AF65-F5344CB8AC3E}">
        <p14:creationId xmlns:p14="http://schemas.microsoft.com/office/powerpoint/2010/main" val="18651108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was done as a partnership between the Chicago Health Disparities Center at the Illinois Institute of Technology and Trilogy Behavioral Health. </a:t>
            </a:r>
          </a:p>
          <a:p>
            <a:endParaRPr lang="en-US" dirty="0"/>
          </a:p>
          <a:p>
            <a:r>
              <a:rPr lang="en-US" dirty="0"/>
              <a:t>Go to this website to learn about their health navigation training program.</a:t>
            </a:r>
          </a:p>
        </p:txBody>
      </p:sp>
      <p:sp>
        <p:nvSpPr>
          <p:cNvPr id="4" name="Slide Number Placeholder 3"/>
          <p:cNvSpPr>
            <a:spLocks noGrp="1"/>
          </p:cNvSpPr>
          <p:nvPr>
            <p:ph type="sldNum" sz="quarter" idx="5"/>
          </p:nvPr>
        </p:nvSpPr>
        <p:spPr/>
        <p:txBody>
          <a:bodyPr/>
          <a:lstStyle/>
          <a:p>
            <a:fld id="{5CC4E848-AB2F-417A-9E96-706404F33901}" type="slidenum">
              <a:rPr lang="en-US" smtClean="0"/>
              <a:t>73</a:t>
            </a:fld>
            <a:endParaRPr lang="en-US" dirty="0"/>
          </a:p>
        </p:txBody>
      </p:sp>
    </p:spTree>
    <p:extLst>
      <p:ext uri="{BB962C8B-B14F-4D97-AF65-F5344CB8AC3E}">
        <p14:creationId xmlns:p14="http://schemas.microsoft.com/office/powerpoint/2010/main" val="37836252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last PCORI-funded study was led by </a:t>
            </a:r>
            <a:r>
              <a:rPr lang="en-US" baseline="0" dirty="0" err="1"/>
              <a:t>Chyrell</a:t>
            </a:r>
            <a:r>
              <a:rPr lang="en-US" baseline="0" dirty="0"/>
              <a:t> Bellamy from Yale University and called “Does a Peer-Led Program with Wellness Coaching Improve Wellness among People with Serious Mental Illness.”</a:t>
            </a:r>
          </a:p>
          <a:p>
            <a:endParaRPr lang="en-US" baseline="0" dirty="0"/>
          </a:p>
          <a:p>
            <a:r>
              <a:rPr lang="en-US" baseline="0" dirty="0"/>
              <a:t>Using community-based participatory research, this group developed the Peer-Led Wellness Coaching (PWLC) program.  </a:t>
            </a:r>
          </a:p>
          <a:p>
            <a:endParaRPr lang="en-US" baseline="0" dirty="0"/>
          </a:p>
          <a:p>
            <a:r>
              <a:rPr lang="en-US" baseline="0" dirty="0"/>
              <a:t>The PWLC was a six month program and included three months of peer led groups educating participants on personal wellness, stigma, and self-management strategies. </a:t>
            </a:r>
          </a:p>
          <a:p>
            <a:endParaRPr lang="en-US" baseline="0" dirty="0"/>
          </a:p>
          <a:p>
            <a:r>
              <a:rPr lang="en-US" baseline="0" dirty="0"/>
              <a:t>In addition, program participants received six months of individuals wellness coaching offered by a peer provider.  </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74</a:t>
            </a:fld>
            <a:endParaRPr lang="en-US"/>
          </a:p>
        </p:txBody>
      </p:sp>
    </p:spTree>
    <p:extLst>
      <p:ext uri="{BB962C8B-B14F-4D97-AF65-F5344CB8AC3E}">
        <p14:creationId xmlns:p14="http://schemas.microsoft.com/office/powerpoint/2010/main" val="31252898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 people with serious mental illness entered the program. </a:t>
            </a:r>
          </a:p>
          <a:p>
            <a:r>
              <a:rPr lang="en-US" dirty="0"/>
              <a:t>Quasi-randomization</a:t>
            </a:r>
            <a:r>
              <a:rPr lang="en-US" baseline="0" dirty="0"/>
              <a:t> is the design that participants are not randomly assigned to different groups.</a:t>
            </a:r>
            <a:endParaRPr lang="en-US" dirty="0"/>
          </a:p>
          <a:p>
            <a:endParaRPr lang="en-US" dirty="0"/>
          </a:p>
          <a:p>
            <a:r>
              <a:rPr lang="en-US" dirty="0"/>
              <a:t>37 were assigned to PWLC.  Their scores were compared to 37 others</a:t>
            </a:r>
            <a:r>
              <a:rPr lang="en-US" baseline="0" dirty="0"/>
              <a:t> with serious mental illness who received treatment as usual.  </a:t>
            </a:r>
          </a:p>
          <a:p>
            <a:endParaRPr lang="en-US" baseline="0" dirty="0"/>
          </a:p>
          <a:p>
            <a:r>
              <a:rPr lang="en-US" baseline="0" dirty="0"/>
              <a:t>Data were collected at baseline, 4, 8, and 12 months.</a:t>
            </a:r>
          </a:p>
        </p:txBody>
      </p:sp>
      <p:sp>
        <p:nvSpPr>
          <p:cNvPr id="4" name="Slide Number Placeholder 3"/>
          <p:cNvSpPr>
            <a:spLocks noGrp="1"/>
          </p:cNvSpPr>
          <p:nvPr>
            <p:ph type="sldNum" sz="quarter" idx="10"/>
          </p:nvPr>
        </p:nvSpPr>
        <p:spPr/>
        <p:txBody>
          <a:bodyPr/>
          <a:lstStyle/>
          <a:p>
            <a:fld id="{5CC4E848-AB2F-417A-9E96-706404F33901}" type="slidenum">
              <a:rPr lang="en-US" smtClean="0"/>
              <a:t>75</a:t>
            </a:fld>
            <a:endParaRPr lang="en-US"/>
          </a:p>
        </p:txBody>
      </p:sp>
    </p:spTree>
    <p:extLst>
      <p:ext uri="{BB962C8B-B14F-4D97-AF65-F5344CB8AC3E}">
        <p14:creationId xmlns:p14="http://schemas.microsoft.com/office/powerpoint/2010/main" val="15651008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Five sets of measures were collected.</a:t>
            </a:r>
          </a:p>
          <a:p>
            <a:endParaRPr lang="en-US" baseline="0" dirty="0"/>
          </a:p>
          <a:p>
            <a:r>
              <a:rPr lang="en-US" baseline="0" dirty="0"/>
              <a:t>First was number of emergency room visits. </a:t>
            </a:r>
          </a:p>
          <a:p>
            <a:r>
              <a:rPr lang="en-US" baseline="0" dirty="0"/>
              <a:t>Next, did the participant report any change in alcohol use. </a:t>
            </a:r>
          </a:p>
          <a:p>
            <a:r>
              <a:rPr lang="en-US" baseline="0" dirty="0"/>
              <a:t>General wellness measured how did participants perceive their overall wellness.  </a:t>
            </a:r>
          </a:p>
          <a:p>
            <a:endParaRPr lang="en-US" baseline="0" dirty="0"/>
          </a:p>
          <a:p>
            <a:r>
              <a:rPr lang="en-US" baseline="0" dirty="0"/>
              <a:t>Did participants report greater input into their treatment plan,  </a:t>
            </a:r>
          </a:p>
          <a:p>
            <a:r>
              <a:rPr lang="en-US" baseline="0" dirty="0"/>
              <a:t>and finally, did they report greater satisfaction with treatment?</a:t>
            </a:r>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76</a:t>
            </a:fld>
            <a:endParaRPr lang="en-US"/>
          </a:p>
        </p:txBody>
      </p:sp>
    </p:spTree>
    <p:extLst>
      <p:ext uri="{BB962C8B-B14F-4D97-AF65-F5344CB8AC3E}">
        <p14:creationId xmlns:p14="http://schemas.microsoft.com/office/powerpoint/2010/main" val="25521402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does not represent exact data but demonstrate the general trends between two groups.</a:t>
            </a:r>
          </a:p>
          <a:p>
            <a:endParaRPr lang="en-US" dirty="0"/>
          </a:p>
          <a:p>
            <a:r>
              <a:rPr lang="en-US" dirty="0"/>
              <a:t>Compared with participants who received usual care, participants in the program showed: </a:t>
            </a:r>
          </a:p>
          <a:p>
            <a:r>
              <a:rPr lang="en-US" dirty="0"/>
              <a:t>Fewer psychiatric or substance abuse emergency department (ED) visits</a:t>
            </a:r>
          </a:p>
          <a:p>
            <a:r>
              <a:rPr lang="en-US" dirty="0"/>
              <a:t>Greater decreases in alcohol use </a:t>
            </a:r>
          </a:p>
          <a:p>
            <a:r>
              <a:rPr lang="en-US" dirty="0"/>
              <a:t>Greater improvements in general wellness </a:t>
            </a:r>
          </a:p>
          <a:p>
            <a:r>
              <a:rPr lang="en-US" dirty="0"/>
              <a:t>More treatment plan input </a:t>
            </a:r>
          </a:p>
          <a:p>
            <a:r>
              <a:rPr lang="en-US" dirty="0"/>
              <a:t>Greater treatment satisfaction</a:t>
            </a:r>
          </a:p>
        </p:txBody>
      </p:sp>
      <p:sp>
        <p:nvSpPr>
          <p:cNvPr id="4" name="Slide Number Placeholder 3"/>
          <p:cNvSpPr>
            <a:spLocks noGrp="1"/>
          </p:cNvSpPr>
          <p:nvPr>
            <p:ph type="sldNum" sz="quarter" idx="10"/>
          </p:nvPr>
        </p:nvSpPr>
        <p:spPr/>
        <p:txBody>
          <a:bodyPr/>
          <a:lstStyle/>
          <a:p>
            <a:fld id="{5CC4E848-AB2F-417A-9E96-706404F33901}" type="slidenum">
              <a:rPr lang="en-US" smtClean="0"/>
              <a:t>77</a:t>
            </a:fld>
            <a:endParaRPr lang="en-US"/>
          </a:p>
        </p:txBody>
      </p:sp>
    </p:spTree>
    <p:extLst>
      <p:ext uri="{BB962C8B-B14F-4D97-AF65-F5344CB8AC3E}">
        <p14:creationId xmlns:p14="http://schemas.microsoft.com/office/powerpoint/2010/main" val="23349776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now at the final stage of our presentation.  </a:t>
            </a:r>
          </a:p>
          <a:p>
            <a:r>
              <a:rPr lang="en-US" dirty="0"/>
              <a:t>Here we seek to </a:t>
            </a:r>
            <a:r>
              <a:rPr lang="en-US" u="sng" dirty="0"/>
              <a:t>involve the audience </a:t>
            </a:r>
            <a:r>
              <a:rPr lang="en-US" dirty="0"/>
              <a:t>in a discussion of how to move forward.  </a:t>
            </a:r>
          </a:p>
          <a:p>
            <a:r>
              <a:rPr lang="en-US" dirty="0"/>
              <a:t>We want to address the dissemination, implementation, and sustainability issues reviewed earlier in this presentation.  </a:t>
            </a:r>
          </a:p>
          <a:p>
            <a:endParaRPr lang="en-US" b="1" dirty="0"/>
          </a:p>
          <a:p>
            <a:r>
              <a:rPr lang="en-US" b="1" dirty="0"/>
              <a:t>[the presenters should have some way to make a list of suggestions.]</a:t>
            </a:r>
            <a:r>
              <a:rPr lang="en-US" b="0" dirty="0"/>
              <a:t>  </a:t>
            </a:r>
          </a:p>
          <a:p>
            <a:r>
              <a:rPr lang="en-US" dirty="0"/>
              <a:t>I am going to make a list of some of the ideas on this easel.</a:t>
            </a:r>
          </a:p>
        </p:txBody>
      </p:sp>
      <p:sp>
        <p:nvSpPr>
          <p:cNvPr id="4" name="Slide Number Placeholder 3"/>
          <p:cNvSpPr>
            <a:spLocks noGrp="1"/>
          </p:cNvSpPr>
          <p:nvPr>
            <p:ph type="sldNum" sz="quarter" idx="5"/>
          </p:nvPr>
        </p:nvSpPr>
        <p:spPr/>
        <p:txBody>
          <a:bodyPr/>
          <a:lstStyle/>
          <a:p>
            <a:fld id="{5CC4E848-AB2F-417A-9E96-706404F33901}" type="slidenum">
              <a:rPr lang="en-US" smtClean="0"/>
              <a:t>78</a:t>
            </a:fld>
            <a:endParaRPr lang="en-US"/>
          </a:p>
        </p:txBody>
      </p:sp>
    </p:spTree>
    <p:extLst>
      <p:ext uri="{BB962C8B-B14F-4D97-AF65-F5344CB8AC3E}">
        <p14:creationId xmlns:p14="http://schemas.microsoft.com/office/powerpoint/2010/main" val="127120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review barriers to implementation.  Let me review them and then we will discuss some ways to address these challenges.</a:t>
            </a:r>
          </a:p>
          <a:p>
            <a:endParaRPr lang="en-US" dirty="0"/>
          </a:p>
          <a:p>
            <a:r>
              <a:rPr lang="en-US" dirty="0"/>
              <a:t>Is there a need for a shift in practice culture.  Might there still be members of the existing provider team who believe paraprofessional or peer supporters cannot be effective employees.  </a:t>
            </a:r>
          </a:p>
          <a:p>
            <a:pPr marL="169633" indent="-169633">
              <a:buFont typeface="Arial" panose="020B0604020202020204" pitchFamily="34" charset="0"/>
              <a:buChar char="•"/>
            </a:pPr>
            <a:r>
              <a:rPr lang="en-US" dirty="0"/>
              <a:t>Doctors, for example, who don’t want to work with people with lived experience as peers.  </a:t>
            </a:r>
          </a:p>
          <a:p>
            <a:endParaRPr lang="en-US" dirty="0"/>
          </a:p>
          <a:p>
            <a:r>
              <a:rPr lang="en-US" dirty="0"/>
              <a:t>Sometimes education and awareness will help peer providers be fully integrated onto a treatment team.  </a:t>
            </a:r>
          </a:p>
          <a:p>
            <a:endParaRPr lang="en-US" dirty="0"/>
          </a:p>
          <a:p>
            <a:r>
              <a:rPr lang="en-US" dirty="0"/>
              <a:t>Paraprofessional people and peers who are interested in providing these kinds of services need to be identified and then selected using some kind of criterion.</a:t>
            </a:r>
          </a:p>
          <a:p>
            <a:endParaRPr lang="en-US" dirty="0"/>
          </a:p>
          <a:p>
            <a:r>
              <a:rPr lang="en-US" dirty="0"/>
              <a:t>Selected candidates should to be trained on paraprofessional or peer support services.  </a:t>
            </a:r>
          </a:p>
          <a:p>
            <a:r>
              <a:rPr lang="en-US" dirty="0"/>
              <a:t>Training needs to include some kind of certification which shows paraprofessionals have met some kind of bar of competence.</a:t>
            </a:r>
          </a:p>
          <a:p>
            <a:endParaRPr lang="en-US" dirty="0"/>
          </a:p>
          <a:p>
            <a:r>
              <a:rPr lang="en-US" dirty="0"/>
              <a:t>Paraprofessional and peer supporters should receive some kind of ongoing supervision to keep their skills at optimal levels.</a:t>
            </a:r>
          </a:p>
          <a:p>
            <a:endParaRPr lang="en-US" dirty="0"/>
          </a:p>
          <a:p>
            <a:r>
              <a:rPr lang="en-US" dirty="0"/>
              <a:t>The organization should develop some kind of evaluation program that measures processes and outcomes.</a:t>
            </a:r>
          </a:p>
          <a:p>
            <a:endParaRPr lang="en-US" dirty="0"/>
          </a:p>
          <a:p>
            <a:r>
              <a:rPr lang="en-US" dirty="0"/>
              <a:t>The program, its administrators, and the service system should identify or create fair compensation for paraprofessional or peer service providers that will assist in improving their quality in living.</a:t>
            </a:r>
          </a:p>
          <a:p>
            <a:endParaRPr lang="en-US" dirty="0"/>
          </a:p>
          <a:p>
            <a:r>
              <a:rPr lang="en-US" dirty="0"/>
              <a:t> </a:t>
            </a:r>
          </a:p>
        </p:txBody>
      </p:sp>
      <p:sp>
        <p:nvSpPr>
          <p:cNvPr id="4" name="Slide Number Placeholder 3"/>
          <p:cNvSpPr>
            <a:spLocks noGrp="1"/>
          </p:cNvSpPr>
          <p:nvPr>
            <p:ph type="sldNum" sz="quarter" idx="5"/>
          </p:nvPr>
        </p:nvSpPr>
        <p:spPr/>
        <p:txBody>
          <a:bodyPr/>
          <a:lstStyle/>
          <a:p>
            <a:fld id="{5CC4E848-AB2F-417A-9E96-706404F33901}" type="slidenum">
              <a:rPr lang="en-US" smtClean="0"/>
              <a:t>79</a:t>
            </a:fld>
            <a:endParaRPr lang="en-US"/>
          </a:p>
        </p:txBody>
      </p:sp>
    </p:spTree>
    <p:extLst>
      <p:ext uri="{BB962C8B-B14F-4D97-AF65-F5344CB8AC3E}">
        <p14:creationId xmlns:p14="http://schemas.microsoft.com/office/powerpoint/2010/main" val="345023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want to summarize what will be reviewed in this presentation.</a:t>
            </a:r>
          </a:p>
          <a:p>
            <a:endParaRPr lang="en-US" dirty="0"/>
          </a:p>
          <a:p>
            <a:r>
              <a:rPr lang="en-US" dirty="0"/>
              <a:t>First, we will talk about the problem:  the reason we are all here today.  </a:t>
            </a:r>
          </a:p>
          <a:p>
            <a:pPr marL="169633" indent="-169633">
              <a:buFont typeface="Arial" panose="020B0604020202020204" pitchFamily="34" charset="0"/>
              <a:buChar char="•"/>
            </a:pPr>
            <a:r>
              <a:rPr lang="en-US" dirty="0"/>
              <a:t>People with mental</a:t>
            </a:r>
            <a:r>
              <a:rPr lang="en-US" baseline="0" dirty="0"/>
              <a:t> health challenges </a:t>
            </a:r>
            <a:r>
              <a:rPr lang="en-US" dirty="0"/>
              <a:t>get sick and die 10 to 20 years younger than same age peers.  </a:t>
            </a:r>
          </a:p>
          <a:p>
            <a:pPr marL="169633" indent="-169633">
              <a:buFont typeface="Arial" panose="020B0604020202020204" pitchFamily="34" charset="0"/>
              <a:buChar char="•"/>
            </a:pPr>
            <a:r>
              <a:rPr lang="en-US" dirty="0"/>
              <a:t>The problem is even worse if they are persons of color or from low income communities.  </a:t>
            </a:r>
          </a:p>
          <a:p>
            <a:pPr marL="169633" indent="-169633">
              <a:buFont typeface="Arial" panose="020B0604020202020204" pitchFamily="34" charset="0"/>
              <a:buChar char="•"/>
            </a:pPr>
            <a:r>
              <a:rPr lang="en-US" dirty="0"/>
              <a:t>One reason is because health services that would improve health outcomes for this group are lacking and/or fragmented.</a:t>
            </a:r>
          </a:p>
          <a:p>
            <a:endParaRPr lang="en-US" dirty="0"/>
          </a:p>
          <a:p>
            <a:r>
              <a:rPr lang="en-US" dirty="0"/>
              <a:t>Second, peer support services are an</a:t>
            </a:r>
            <a:r>
              <a:rPr lang="en-US" baseline="0" dirty="0"/>
              <a:t> effective </a:t>
            </a:r>
            <a:r>
              <a:rPr lang="en-US" dirty="0"/>
              <a:t>solution in improving health care outcomes.  </a:t>
            </a:r>
          </a:p>
          <a:p>
            <a:pPr marL="169633" indent="-169633">
              <a:buFont typeface="Arial" panose="020B0604020202020204" pitchFamily="34" charset="0"/>
              <a:buChar char="•"/>
            </a:pPr>
            <a:r>
              <a:rPr lang="en-US" dirty="0"/>
              <a:t>Peer support providers are people from the community who help the patient take advantage of existing services</a:t>
            </a:r>
          </a:p>
          <a:p>
            <a:pPr marL="169633" indent="-169633">
              <a:buFont typeface="Arial" panose="020B0604020202020204" pitchFamily="34" charset="0"/>
              <a:buChar char="•"/>
            </a:pPr>
            <a:r>
              <a:rPr lang="en-US" dirty="0"/>
              <a:t>Peer support systems may engage the patient in shared decision making, skills training or community navigation.</a:t>
            </a:r>
          </a:p>
          <a:p>
            <a:endParaRPr lang="en-US" dirty="0"/>
          </a:p>
          <a:p>
            <a:r>
              <a:rPr lang="en-US" dirty="0"/>
              <a:t>Third, these programs have been developed through community-based participatory research (also known as CBPR).</a:t>
            </a:r>
            <a:endParaRPr lang="en-US" i="1" dirty="0"/>
          </a:p>
          <a:p>
            <a:pPr marL="169633" indent="-169633">
              <a:buFont typeface="Arial" panose="020B0604020202020204" pitchFamily="34" charset="0"/>
              <a:buChar char="•"/>
            </a:pPr>
            <a:r>
              <a:rPr lang="en-US" dirty="0"/>
              <a:t>In CBPR, individuals from the community in which programs are being implemented must be in charge of all aspects of development and evaluation.  </a:t>
            </a:r>
          </a:p>
          <a:p>
            <a:pPr marL="169633" indent="-169633">
              <a:buFont typeface="Arial" panose="020B0604020202020204" pitchFamily="34" charset="0"/>
              <a:buChar char="•"/>
            </a:pPr>
            <a:r>
              <a:rPr lang="en-US" dirty="0"/>
              <a:t>One specific community is persons living with mental health challenges.   </a:t>
            </a:r>
          </a:p>
          <a:p>
            <a:pPr marL="169633" indent="-169633">
              <a:buFont typeface="Arial" panose="020B0604020202020204" pitchFamily="34" charset="0"/>
              <a:buChar char="•"/>
            </a:pPr>
            <a:r>
              <a:rPr lang="en-US" dirty="0"/>
              <a:t>People with lived experience of mental health concerns work together as a team to develop peer support service programs.  </a:t>
            </a:r>
          </a:p>
          <a:p>
            <a:pPr marL="169633" indent="-169633">
              <a:buFont typeface="Arial" panose="020B0604020202020204" pitchFamily="34" charset="0"/>
              <a:buChar char="•"/>
            </a:pPr>
            <a:r>
              <a:rPr lang="en-US" dirty="0"/>
              <a:t>For example, if the program is being developed for an African-American community, than the team of people with lived experience are predominantly black.</a:t>
            </a:r>
          </a:p>
          <a:p>
            <a:endParaRPr lang="en-US" dirty="0"/>
          </a:p>
          <a:p>
            <a:r>
              <a:rPr lang="en-US" dirty="0"/>
              <a:t>Fourth, research needs to show how well these programs work.  </a:t>
            </a:r>
          </a:p>
          <a:p>
            <a:pPr marL="169633" indent="-169633">
              <a:buFont typeface="Arial" panose="020B0604020202020204" pitchFamily="34" charset="0"/>
              <a:buChar char="•"/>
            </a:pPr>
            <a:r>
              <a:rPr lang="en-US" dirty="0"/>
              <a:t>PCORI has funded several research projects to do this. We review these projects in the presentation.</a:t>
            </a:r>
          </a:p>
          <a:p>
            <a:endParaRPr lang="en-US" dirty="0"/>
          </a:p>
          <a:p>
            <a:r>
              <a:rPr lang="en-US" dirty="0"/>
              <a:t>Lastly, in the effort to move forward, we want to engage you in a discussion about the challenges that have been experienced in implementing peer services in your community, and develop strategies to overcome these challenges</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8</a:t>
            </a:fld>
            <a:endParaRPr lang="en-US"/>
          </a:p>
        </p:txBody>
      </p:sp>
    </p:spTree>
    <p:extLst>
      <p:ext uri="{BB962C8B-B14F-4D97-AF65-F5344CB8AC3E}">
        <p14:creationId xmlns:p14="http://schemas.microsoft.com/office/powerpoint/2010/main" val="41907002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on this and the next five slides is to generate a list of ideas that might address each slide.  </a:t>
            </a:r>
          </a:p>
          <a:p>
            <a:endParaRPr lang="en-US" dirty="0"/>
          </a:p>
          <a:p>
            <a:r>
              <a:rPr lang="en-US" dirty="0"/>
              <a:t>Note that a few suggestions are provided here depending on the locations of presentations and the audience to consider.</a:t>
            </a:r>
          </a:p>
          <a:p>
            <a:endParaRPr lang="en-US" dirty="0"/>
          </a:p>
          <a:p>
            <a:r>
              <a:rPr lang="en-US" dirty="0"/>
              <a:t>Strategies for promoting a shift in the practice culture.</a:t>
            </a:r>
          </a:p>
          <a:p>
            <a:endParaRPr lang="en-US" dirty="0"/>
          </a:p>
          <a:p>
            <a:r>
              <a:rPr lang="en-US" dirty="0"/>
              <a:t>One of the best ways to address stigmatizing beliefs like people with mental illness CAN’T be competent peer supporters is through contact.  </a:t>
            </a:r>
          </a:p>
          <a:p>
            <a:endParaRPr lang="en-US" dirty="0"/>
          </a:p>
          <a:p>
            <a:r>
              <a:rPr lang="en-US" dirty="0"/>
              <a:t>Bring a person with lived experience into the health provider team meeting with those who oppose this kind of shift in practice culture.  </a:t>
            </a:r>
          </a:p>
          <a:p>
            <a:endParaRPr lang="en-US" dirty="0"/>
          </a:p>
          <a:p>
            <a:r>
              <a:rPr lang="en-US" dirty="0"/>
              <a:t>See the website of the National Consortium on Stigma and Empowerment for more ideas here www.NCSE1.org </a:t>
            </a:r>
          </a:p>
        </p:txBody>
      </p:sp>
      <p:sp>
        <p:nvSpPr>
          <p:cNvPr id="4" name="Slide Number Placeholder 3"/>
          <p:cNvSpPr>
            <a:spLocks noGrp="1"/>
          </p:cNvSpPr>
          <p:nvPr>
            <p:ph type="sldNum" sz="quarter" idx="5"/>
          </p:nvPr>
        </p:nvSpPr>
        <p:spPr/>
        <p:txBody>
          <a:bodyPr/>
          <a:lstStyle/>
          <a:p>
            <a:fld id="{5CC4E848-AB2F-417A-9E96-706404F33901}" type="slidenum">
              <a:rPr lang="en-US" smtClean="0"/>
              <a:t>80</a:t>
            </a:fld>
            <a:endParaRPr lang="en-US"/>
          </a:p>
        </p:txBody>
      </p:sp>
    </p:spTree>
    <p:extLst>
      <p:ext uri="{BB962C8B-B14F-4D97-AF65-F5344CB8AC3E}">
        <p14:creationId xmlns:p14="http://schemas.microsoft.com/office/powerpoint/2010/main" val="31630066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Strategies for training and certification.  </a:t>
            </a:r>
          </a:p>
          <a:p>
            <a:r>
              <a:rPr lang="en-US" dirty="0"/>
              <a:t>List…</a:t>
            </a:r>
          </a:p>
          <a:p>
            <a:endParaRPr lang="en-US" dirty="0"/>
          </a:p>
          <a:p>
            <a:r>
              <a:rPr lang="en-US" dirty="0"/>
              <a:t>[Presenter should encourage audience</a:t>
            </a:r>
            <a:r>
              <a:rPr lang="en-US" baseline="0" dirty="0"/>
              <a:t> to name the training and certification they know about on peer support services. </a:t>
            </a:r>
            <a:r>
              <a:rPr lang="en-US" dirty="0"/>
              <a:t>Note that a few examples are provided here for presenter</a:t>
            </a:r>
            <a:r>
              <a:rPr lang="en-US" baseline="0" dirty="0"/>
              <a:t> to lead the discussion</a:t>
            </a:r>
            <a:r>
              <a:rPr lang="en-US" dirty="0"/>
              <a:t>:]</a:t>
            </a:r>
          </a:p>
          <a:p>
            <a:endParaRPr lang="en-US" dirty="0"/>
          </a:p>
          <a:p>
            <a:r>
              <a:rPr lang="en-US" dirty="0"/>
              <a:t>CHDC has the training programs for peer navigators which can be downloaded from its website.  </a:t>
            </a:r>
          </a:p>
          <a:p>
            <a:endParaRPr lang="en-US" dirty="0"/>
          </a:p>
          <a:p>
            <a:r>
              <a:rPr lang="en-US" dirty="0"/>
              <a:t>University of Texas</a:t>
            </a:r>
            <a:r>
              <a:rPr lang="en-US" baseline="0" dirty="0"/>
              <a:t> has developed a peer specialist training and certification programs that can download from its website.</a:t>
            </a:r>
            <a:endParaRPr lang="en-US" dirty="0"/>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81</a:t>
            </a:fld>
            <a:endParaRPr lang="en-US"/>
          </a:p>
        </p:txBody>
      </p:sp>
    </p:spTree>
    <p:extLst>
      <p:ext uri="{BB962C8B-B14F-4D97-AF65-F5344CB8AC3E}">
        <p14:creationId xmlns:p14="http://schemas.microsoft.com/office/powerpoint/2010/main" val="12488587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should encourage audience</a:t>
            </a:r>
            <a:r>
              <a:rPr lang="en-US" baseline="0" dirty="0"/>
              <a:t> to name the barriers to supervision in peer support services. </a:t>
            </a:r>
            <a:r>
              <a:rPr lang="en-US" dirty="0"/>
              <a:t>Note that an</a:t>
            </a:r>
            <a:r>
              <a:rPr lang="en-US" baseline="0" dirty="0"/>
              <a:t> example is</a:t>
            </a:r>
            <a:r>
              <a:rPr lang="en-US" dirty="0"/>
              <a:t> provided here for presenter</a:t>
            </a:r>
            <a:r>
              <a:rPr lang="en-US" baseline="0" dirty="0"/>
              <a:t> to lead the discussion</a:t>
            </a:r>
            <a:r>
              <a:rPr lang="en-US" dirty="0"/>
              <a:t>:]</a:t>
            </a:r>
          </a:p>
          <a:p>
            <a:endParaRPr lang="en-US" dirty="0"/>
          </a:p>
          <a:p>
            <a:r>
              <a:rPr lang="en-US" dirty="0"/>
              <a:t>CHDC has a supervision program for peer support programs.</a:t>
            </a:r>
          </a:p>
        </p:txBody>
      </p:sp>
      <p:sp>
        <p:nvSpPr>
          <p:cNvPr id="4" name="Slide Number Placeholder 3"/>
          <p:cNvSpPr>
            <a:spLocks noGrp="1"/>
          </p:cNvSpPr>
          <p:nvPr>
            <p:ph type="sldNum" sz="quarter" idx="5"/>
          </p:nvPr>
        </p:nvSpPr>
        <p:spPr/>
        <p:txBody>
          <a:bodyPr/>
          <a:lstStyle/>
          <a:p>
            <a:fld id="{5CC4E848-AB2F-417A-9E96-706404F33901}" type="slidenum">
              <a:rPr lang="en-US" smtClean="0"/>
              <a:t>82</a:t>
            </a:fld>
            <a:endParaRPr lang="en-US"/>
          </a:p>
        </p:txBody>
      </p:sp>
    </p:spTree>
    <p:extLst>
      <p:ext uri="{BB962C8B-B14F-4D97-AF65-F5344CB8AC3E}">
        <p14:creationId xmlns:p14="http://schemas.microsoft.com/office/powerpoint/2010/main" val="33956132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07">
              <a:defRPr/>
            </a:pPr>
            <a:r>
              <a:rPr lang="en-US" dirty="0"/>
              <a:t>Presenter should encourage audience</a:t>
            </a:r>
            <a:r>
              <a:rPr lang="en-US" baseline="0" dirty="0"/>
              <a:t> to talk about what is important for program evaluation. </a:t>
            </a:r>
            <a:r>
              <a:rPr lang="en-US" dirty="0"/>
              <a:t>Note that some common components</a:t>
            </a:r>
            <a:r>
              <a:rPr lang="en-US" baseline="0" dirty="0"/>
              <a:t> are</a:t>
            </a:r>
            <a:r>
              <a:rPr lang="en-US" dirty="0"/>
              <a:t> provided herein for presenter</a:t>
            </a:r>
            <a:r>
              <a:rPr lang="en-US" baseline="0" dirty="0"/>
              <a:t> to lead the discussion</a:t>
            </a:r>
            <a:r>
              <a:rPr lang="en-US" dirty="0"/>
              <a:t>:]</a:t>
            </a:r>
          </a:p>
          <a:p>
            <a:endParaRPr lang="en-US" dirty="0"/>
          </a:p>
          <a:p>
            <a:endParaRPr lang="en-US" dirty="0"/>
          </a:p>
          <a:p>
            <a:r>
              <a:rPr lang="en-US" dirty="0"/>
              <a:t>Program evaluation should probably be done as CBPR and address </a:t>
            </a:r>
          </a:p>
          <a:p>
            <a:r>
              <a:rPr lang="en-US" dirty="0"/>
              <a:t>fidelity (Is the program being done by staff as written out in the manual?), </a:t>
            </a:r>
          </a:p>
          <a:p>
            <a:r>
              <a:rPr lang="en-US" dirty="0"/>
              <a:t>satisfaction (are program users happy with program components?)  </a:t>
            </a:r>
          </a:p>
          <a:p>
            <a:r>
              <a:rPr lang="en-US" dirty="0"/>
              <a:t>and outcomes (Are program participants showing benefits of the program like quality of life).</a:t>
            </a:r>
          </a:p>
        </p:txBody>
      </p:sp>
      <p:sp>
        <p:nvSpPr>
          <p:cNvPr id="4" name="Slide Number Placeholder 3"/>
          <p:cNvSpPr>
            <a:spLocks noGrp="1"/>
          </p:cNvSpPr>
          <p:nvPr>
            <p:ph type="sldNum" sz="quarter" idx="5"/>
          </p:nvPr>
        </p:nvSpPr>
        <p:spPr/>
        <p:txBody>
          <a:bodyPr/>
          <a:lstStyle/>
          <a:p>
            <a:fld id="{5CC4E848-AB2F-417A-9E96-706404F33901}" type="slidenum">
              <a:rPr lang="en-US" smtClean="0"/>
              <a:t>83</a:t>
            </a:fld>
            <a:endParaRPr lang="en-US"/>
          </a:p>
        </p:txBody>
      </p:sp>
    </p:spTree>
    <p:extLst>
      <p:ext uri="{BB962C8B-B14F-4D97-AF65-F5344CB8AC3E}">
        <p14:creationId xmlns:p14="http://schemas.microsoft.com/office/powerpoint/2010/main" val="34148839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a:t>
            </a:r>
            <a:r>
              <a:rPr lang="en-US" baseline="0" dirty="0"/>
              <a:t> founding sources to pay for peer support services? </a:t>
            </a:r>
            <a:endParaRPr lang="en-US" dirty="0"/>
          </a:p>
          <a:p>
            <a:endParaRPr lang="en-US" dirty="0"/>
          </a:p>
          <a:p>
            <a:r>
              <a:rPr lang="en-US" dirty="0"/>
              <a:t>The National Association of Mental Health Program Directors is a great resource for impacting local government decisions abut reimbursement.</a:t>
            </a:r>
          </a:p>
        </p:txBody>
      </p:sp>
      <p:sp>
        <p:nvSpPr>
          <p:cNvPr id="4" name="Slide Number Placeholder 3"/>
          <p:cNvSpPr>
            <a:spLocks noGrp="1"/>
          </p:cNvSpPr>
          <p:nvPr>
            <p:ph type="sldNum" sz="quarter" idx="5"/>
          </p:nvPr>
        </p:nvSpPr>
        <p:spPr/>
        <p:txBody>
          <a:bodyPr/>
          <a:lstStyle/>
          <a:p>
            <a:fld id="{5CC4E848-AB2F-417A-9E96-706404F33901}" type="slidenum">
              <a:rPr lang="en-US" smtClean="0"/>
              <a:t>84</a:t>
            </a:fld>
            <a:endParaRPr lang="en-US"/>
          </a:p>
        </p:txBody>
      </p:sp>
    </p:spTree>
    <p:extLst>
      <p:ext uri="{BB962C8B-B14F-4D97-AF65-F5344CB8AC3E}">
        <p14:creationId xmlns:p14="http://schemas.microsoft.com/office/powerpoint/2010/main" val="38652011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the presentation with a final chance for the audience to ask questions or make comments.  Direct audience members to the CHCD and INAPS websites.  Also  provide your name and email address and invite questions eb sent to you.</a:t>
            </a:r>
            <a:endParaRPr lang="en-US" b="1" dirty="0"/>
          </a:p>
        </p:txBody>
      </p:sp>
      <p:sp>
        <p:nvSpPr>
          <p:cNvPr id="4" name="Slide Number Placeholder 3"/>
          <p:cNvSpPr>
            <a:spLocks noGrp="1"/>
          </p:cNvSpPr>
          <p:nvPr>
            <p:ph type="sldNum" sz="quarter" idx="10"/>
          </p:nvPr>
        </p:nvSpPr>
        <p:spPr/>
        <p:txBody>
          <a:bodyPr/>
          <a:lstStyle/>
          <a:p>
            <a:fld id="{5CC4E848-AB2F-417A-9E96-706404F33901}" type="slidenum">
              <a:rPr lang="en-US" smtClean="0"/>
              <a:t>85</a:t>
            </a:fld>
            <a:endParaRPr lang="en-US"/>
          </a:p>
        </p:txBody>
      </p:sp>
    </p:spTree>
    <p:extLst>
      <p:ext uri="{BB962C8B-B14F-4D97-AF65-F5344CB8AC3E}">
        <p14:creationId xmlns:p14="http://schemas.microsoft.com/office/powerpoint/2010/main" val="22557029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E848-AB2F-417A-9E96-706404F33901}" type="slidenum">
              <a:rPr lang="en-US" smtClean="0"/>
              <a:t>86</a:t>
            </a:fld>
            <a:endParaRPr lang="en-US"/>
          </a:p>
        </p:txBody>
      </p:sp>
    </p:spTree>
    <p:extLst>
      <p:ext uri="{BB962C8B-B14F-4D97-AF65-F5344CB8AC3E}">
        <p14:creationId xmlns:p14="http://schemas.microsoft.com/office/powerpoint/2010/main" val="369327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first point on the presentation outline. </a:t>
            </a:r>
          </a:p>
          <a:p>
            <a:r>
              <a:rPr lang="en-US" dirty="0"/>
              <a:t>What is the issue? Specifically what are health and wellness concerns of people living with</a:t>
            </a:r>
            <a:r>
              <a:rPr lang="en-US" baseline="0" dirty="0"/>
              <a:t> </a:t>
            </a:r>
            <a:r>
              <a:rPr lang="en-US" dirty="0"/>
              <a:t>serious</a:t>
            </a:r>
            <a:r>
              <a:rPr lang="en-US" baseline="0" dirty="0"/>
              <a:t> mental health challenges</a:t>
            </a:r>
            <a:r>
              <a:rPr lang="en-US" dirty="0"/>
              <a:t>.  </a:t>
            </a:r>
          </a:p>
          <a:p>
            <a:endParaRPr lang="en-US" dirty="0"/>
          </a:p>
          <a:p>
            <a:r>
              <a:rPr lang="en-US" dirty="0"/>
              <a:t>First, evidence-based practices show that the best journey to mental health improvement is through recovery-focused ideals</a:t>
            </a:r>
          </a:p>
          <a:p>
            <a:endParaRPr lang="en-US" dirty="0"/>
          </a:p>
          <a:p>
            <a:r>
              <a:rPr lang="en-US" dirty="0"/>
              <a:t>All the information provided in this presentation will be based in person-first language and recovery-focused approaches.</a:t>
            </a:r>
          </a:p>
          <a:p>
            <a:endParaRPr lang="en-US" dirty="0"/>
          </a:p>
        </p:txBody>
      </p:sp>
      <p:sp>
        <p:nvSpPr>
          <p:cNvPr id="4" name="Slide Number Placeholder 3"/>
          <p:cNvSpPr>
            <a:spLocks noGrp="1"/>
          </p:cNvSpPr>
          <p:nvPr>
            <p:ph type="sldNum" sz="quarter" idx="5"/>
          </p:nvPr>
        </p:nvSpPr>
        <p:spPr/>
        <p:txBody>
          <a:bodyPr/>
          <a:lstStyle/>
          <a:p>
            <a:fld id="{5CC4E848-AB2F-417A-9E96-706404F33901}" type="slidenum">
              <a:rPr lang="en-US" smtClean="0"/>
              <a:t>9</a:t>
            </a:fld>
            <a:endParaRPr lang="en-US"/>
          </a:p>
        </p:txBody>
      </p:sp>
    </p:spTree>
    <p:extLst>
      <p:ext uri="{BB962C8B-B14F-4D97-AF65-F5344CB8AC3E}">
        <p14:creationId xmlns:p14="http://schemas.microsoft.com/office/powerpoint/2010/main" val="18063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16D36B-FE23-407F-BE4D-6FFCDF5D470F}" type="datetime1">
              <a:rPr lang="en-US" smtClean="0"/>
              <a:t>5/18/20</a:t>
            </a:fld>
            <a:endParaRPr lang="en-US"/>
          </a:p>
        </p:txBody>
      </p:sp>
      <p:sp>
        <p:nvSpPr>
          <p:cNvPr id="5" name="Footer Placeholder 4"/>
          <p:cNvSpPr>
            <a:spLocks noGrp="1"/>
          </p:cNvSpPr>
          <p:nvPr>
            <p:ph type="ftr" sz="quarter" idx="11"/>
          </p:nvPr>
        </p:nvSpPr>
        <p:spPr/>
        <p:txBody>
          <a:bodyPr/>
          <a:lstStyle/>
          <a:p>
            <a:r>
              <a:rPr lang="en-US"/>
              <a:t>Chicago Health Disparities Center                                                     International Association of Peer Supporters</a:t>
            </a:r>
          </a:p>
        </p:txBody>
      </p:sp>
      <p:sp>
        <p:nvSpPr>
          <p:cNvPr id="6" name="Slide Number Placeholder 5"/>
          <p:cNvSpPr>
            <a:spLocks noGrp="1"/>
          </p:cNvSpPr>
          <p:nvPr>
            <p:ph type="sldNum" sz="quarter" idx="12"/>
          </p:nvPr>
        </p:nvSpPr>
        <p:spPr/>
        <p:txBody>
          <a:bodyPr/>
          <a:lstStyle/>
          <a:p>
            <a:fld id="{AFE74ADB-1234-470A-BA2D-4E59466A79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15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8D354-9D16-491F-8A9E-AC24CACE5DEA}" type="datetime1">
              <a:rPr lang="en-US" smtClean="0"/>
              <a:t>5/18/20</a:t>
            </a:fld>
            <a:endParaRPr lang="en-US"/>
          </a:p>
        </p:txBody>
      </p:sp>
      <p:sp>
        <p:nvSpPr>
          <p:cNvPr id="5" name="Footer Placeholder 4"/>
          <p:cNvSpPr>
            <a:spLocks noGrp="1"/>
          </p:cNvSpPr>
          <p:nvPr>
            <p:ph type="ftr" sz="quarter" idx="11"/>
          </p:nvPr>
        </p:nvSpPr>
        <p:spPr/>
        <p:txBody>
          <a:bodyPr/>
          <a:lstStyle/>
          <a:p>
            <a:r>
              <a:rPr lang="en-US"/>
              <a:t>Chicago Health Disparities Center                                                     International Association of Peer Supporters</a:t>
            </a:r>
          </a:p>
        </p:txBody>
      </p:sp>
      <p:sp>
        <p:nvSpPr>
          <p:cNvPr id="6" name="Slide Number Placeholder 5"/>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360628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AD9A55-2A28-4579-9E9A-52431E7E973A}" type="datetime1">
              <a:rPr lang="en-US" smtClean="0"/>
              <a:t>5/18/20</a:t>
            </a:fld>
            <a:endParaRPr lang="en-US"/>
          </a:p>
        </p:txBody>
      </p:sp>
      <p:sp>
        <p:nvSpPr>
          <p:cNvPr id="5" name="Footer Placeholder 4"/>
          <p:cNvSpPr>
            <a:spLocks noGrp="1"/>
          </p:cNvSpPr>
          <p:nvPr>
            <p:ph type="ftr" sz="quarter" idx="11"/>
          </p:nvPr>
        </p:nvSpPr>
        <p:spPr/>
        <p:txBody>
          <a:bodyPr/>
          <a:lstStyle/>
          <a:p>
            <a:r>
              <a:rPr lang="en-US"/>
              <a:t>Chicago Health Disparities Center                                                     International Association of Peer Supporters</a:t>
            </a:r>
          </a:p>
        </p:txBody>
      </p:sp>
      <p:sp>
        <p:nvSpPr>
          <p:cNvPr id="6" name="Slide Number Placeholder 5"/>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73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66740-9108-4AAF-96D1-57E5FDC05E35}" type="datetime1">
              <a:rPr lang="en-US" smtClean="0"/>
              <a:t>5/18/20</a:t>
            </a:fld>
            <a:endParaRPr lang="en-US"/>
          </a:p>
        </p:txBody>
      </p:sp>
      <p:sp>
        <p:nvSpPr>
          <p:cNvPr id="5" name="Footer Placeholder 4"/>
          <p:cNvSpPr>
            <a:spLocks noGrp="1"/>
          </p:cNvSpPr>
          <p:nvPr>
            <p:ph type="ftr" sz="quarter" idx="11"/>
          </p:nvPr>
        </p:nvSpPr>
        <p:spPr/>
        <p:txBody>
          <a:bodyPr/>
          <a:lstStyle/>
          <a:p>
            <a:r>
              <a:rPr lang="en-US"/>
              <a:t>Chicago Health Disparities Center                                                     International Association of Peer Supporters</a:t>
            </a:r>
          </a:p>
        </p:txBody>
      </p:sp>
      <p:sp>
        <p:nvSpPr>
          <p:cNvPr id="6" name="Slide Number Placeholder 5"/>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273273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C83EB-9DFB-446E-8B1B-7A6D554EBA4D}" type="datetime1">
              <a:rPr lang="en-US" smtClean="0"/>
              <a:t>5/18/20</a:t>
            </a:fld>
            <a:endParaRPr lang="en-US"/>
          </a:p>
        </p:txBody>
      </p:sp>
      <p:sp>
        <p:nvSpPr>
          <p:cNvPr id="5" name="Footer Placeholder 4"/>
          <p:cNvSpPr>
            <a:spLocks noGrp="1"/>
          </p:cNvSpPr>
          <p:nvPr>
            <p:ph type="ftr" sz="quarter" idx="11"/>
          </p:nvPr>
        </p:nvSpPr>
        <p:spPr/>
        <p:txBody>
          <a:bodyPr/>
          <a:lstStyle/>
          <a:p>
            <a:r>
              <a:rPr lang="en-US"/>
              <a:t>Chicago Health Disparities Center                                                     International Association of Peer Supporters</a:t>
            </a:r>
          </a:p>
        </p:txBody>
      </p:sp>
      <p:sp>
        <p:nvSpPr>
          <p:cNvPr id="6" name="Slide Number Placeholder 5"/>
          <p:cNvSpPr>
            <a:spLocks noGrp="1"/>
          </p:cNvSpPr>
          <p:nvPr>
            <p:ph type="sldNum" sz="quarter" idx="12"/>
          </p:nvPr>
        </p:nvSpPr>
        <p:spPr/>
        <p:txBody>
          <a:bodyPr/>
          <a:lstStyle/>
          <a:p>
            <a:fld id="{AFE74ADB-1234-470A-BA2D-4E59466A79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4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C0590E-B7B6-4D5C-A5C9-323C93BB7893}" type="datetime1">
              <a:rPr lang="en-US" smtClean="0"/>
              <a:t>5/18/20</a:t>
            </a:fld>
            <a:endParaRPr lang="en-US"/>
          </a:p>
        </p:txBody>
      </p:sp>
      <p:sp>
        <p:nvSpPr>
          <p:cNvPr id="6" name="Footer Placeholder 5"/>
          <p:cNvSpPr>
            <a:spLocks noGrp="1"/>
          </p:cNvSpPr>
          <p:nvPr>
            <p:ph type="ftr" sz="quarter" idx="11"/>
          </p:nvPr>
        </p:nvSpPr>
        <p:spPr/>
        <p:txBody>
          <a:bodyPr/>
          <a:lstStyle/>
          <a:p>
            <a:r>
              <a:rPr lang="en-US"/>
              <a:t>Chicago Health Disparities Center                                                     International Association of Peer Supporters</a:t>
            </a:r>
          </a:p>
        </p:txBody>
      </p:sp>
      <p:sp>
        <p:nvSpPr>
          <p:cNvPr id="7" name="Slide Number Placeholder 6"/>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91678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6F2BB-A7EC-4D85-9884-2BD7FC87AB82}" type="datetime1">
              <a:rPr lang="en-US" smtClean="0"/>
              <a:t>5/18/20</a:t>
            </a:fld>
            <a:endParaRPr lang="en-US"/>
          </a:p>
        </p:txBody>
      </p:sp>
      <p:sp>
        <p:nvSpPr>
          <p:cNvPr id="8" name="Footer Placeholder 7"/>
          <p:cNvSpPr>
            <a:spLocks noGrp="1"/>
          </p:cNvSpPr>
          <p:nvPr>
            <p:ph type="ftr" sz="quarter" idx="11"/>
          </p:nvPr>
        </p:nvSpPr>
        <p:spPr/>
        <p:txBody>
          <a:bodyPr/>
          <a:lstStyle/>
          <a:p>
            <a:r>
              <a:rPr lang="en-US"/>
              <a:t>Chicago Health Disparities Center                                                     International Association of Peer Supporters</a:t>
            </a:r>
          </a:p>
        </p:txBody>
      </p:sp>
      <p:sp>
        <p:nvSpPr>
          <p:cNvPr id="9" name="Slide Number Placeholder 8"/>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274766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D2263A-41B5-46CB-B56E-284CF6ADB29E}" type="datetime1">
              <a:rPr lang="en-US" smtClean="0"/>
              <a:t>5/18/20</a:t>
            </a:fld>
            <a:endParaRPr lang="en-US"/>
          </a:p>
        </p:txBody>
      </p:sp>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335248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17747E-AF56-4DD5-A739-8635A3ADF202}" type="datetime1">
              <a:rPr lang="en-US" smtClean="0"/>
              <a:t>5/18/20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Chicago Health Disparities Center                                                     International Association of Peer Supporters</a:t>
            </a:r>
          </a:p>
        </p:txBody>
      </p:sp>
      <p:sp>
        <p:nvSpPr>
          <p:cNvPr id="9" name="Slide Number Placeholder 8"/>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32571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C2CEFA-8A38-4456-B592-7B22C0152923}" type="datetime1">
              <a:rPr lang="en-US" smtClean="0"/>
              <a:t>5/18/20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Chicago Health Disparities Center                                                     International Association of Peer Supporters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E74ADB-1234-470A-BA2D-4E59466A79F4}" type="slidenum">
              <a:rPr lang="en-US" smtClean="0"/>
              <a:t>‹#›</a:t>
            </a:fld>
            <a:endParaRPr lang="en-US"/>
          </a:p>
        </p:txBody>
      </p:sp>
    </p:spTree>
    <p:extLst>
      <p:ext uri="{BB962C8B-B14F-4D97-AF65-F5344CB8AC3E}">
        <p14:creationId xmlns:p14="http://schemas.microsoft.com/office/powerpoint/2010/main" val="405951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E881B-F488-4A3B-9471-0651D47C59F6}" type="datetime1">
              <a:rPr lang="en-US" smtClean="0"/>
              <a:t>5/18/20</a:t>
            </a:fld>
            <a:endParaRPr lang="en-US"/>
          </a:p>
        </p:txBody>
      </p:sp>
      <p:sp>
        <p:nvSpPr>
          <p:cNvPr id="6" name="Footer Placeholder 5"/>
          <p:cNvSpPr>
            <a:spLocks noGrp="1"/>
          </p:cNvSpPr>
          <p:nvPr>
            <p:ph type="ftr" sz="quarter" idx="11"/>
          </p:nvPr>
        </p:nvSpPr>
        <p:spPr/>
        <p:txBody>
          <a:bodyPr/>
          <a:lstStyle/>
          <a:p>
            <a:r>
              <a:rPr lang="en-US"/>
              <a:t>Chicago Health Disparities Center                                                     International Association of Peer Supporters</a:t>
            </a:r>
          </a:p>
        </p:txBody>
      </p:sp>
      <p:sp>
        <p:nvSpPr>
          <p:cNvPr id="7" name="Slide Number Placeholder 6"/>
          <p:cNvSpPr>
            <a:spLocks noGrp="1"/>
          </p:cNvSpPr>
          <p:nvPr>
            <p:ph type="sldNum" sz="quarter" idx="12"/>
          </p:nvPr>
        </p:nvSpPr>
        <p:spPr/>
        <p:txBody>
          <a:bodyPr/>
          <a:lstStyle/>
          <a:p>
            <a:fld id="{AFE74ADB-1234-470A-BA2D-4E59466A79F4}" type="slidenum">
              <a:rPr lang="en-US" smtClean="0"/>
              <a:t>‹#›</a:t>
            </a:fld>
            <a:endParaRPr lang="en-US"/>
          </a:p>
        </p:txBody>
      </p:sp>
    </p:spTree>
    <p:extLst>
      <p:ext uri="{BB962C8B-B14F-4D97-AF65-F5344CB8AC3E}">
        <p14:creationId xmlns:p14="http://schemas.microsoft.com/office/powerpoint/2010/main" val="392462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76E530-00CA-4083-AE80-08AFB65FFB90}" type="datetime1">
              <a:rPr lang="en-US" smtClean="0"/>
              <a:t>5/18/20</a:t>
            </a:fld>
            <a:endParaRPr lang="en-US"/>
          </a:p>
        </p:txBody>
      </p:sp>
      <p:sp>
        <p:nvSpPr>
          <p:cNvPr id="5" name="Footer Placeholder 4"/>
          <p:cNvSpPr>
            <a:spLocks noGrp="1"/>
          </p:cNvSpPr>
          <p:nvPr>
            <p:ph type="ftr" sz="quarter" idx="3"/>
          </p:nvPr>
        </p:nvSpPr>
        <p:spPr>
          <a:xfrm>
            <a:off x="3238476" y="6452249"/>
            <a:ext cx="6961814" cy="405751"/>
          </a:xfrm>
          <a:prstGeom prst="rect">
            <a:avLst/>
          </a:prstGeom>
        </p:spPr>
        <p:txBody>
          <a:bodyPr vert="horz" lIns="91440" tIns="45720" rIns="91440" bIns="45720" rtlCol="0" anchor="ctr"/>
          <a:lstStyle>
            <a:lvl1pPr algn="ctr">
              <a:defRPr sz="900" cap="all" baseline="0">
                <a:solidFill>
                  <a:srgbClr val="FFFFFF"/>
                </a:solidFill>
                <a:latin typeface="Times New Roman" panose="02020603050405020304" pitchFamily="18" charset="0"/>
                <a:cs typeface="Times New Roman" panose="02020603050405020304" pitchFamily="18" charset="0"/>
              </a:defRPr>
            </a:lvl1pPr>
          </a:lstStyle>
          <a:p>
            <a:r>
              <a:rPr lang="en-US" dirty="0"/>
              <a:t>Chicago Health Disparities Center                                                     International Association of Peer Supporters</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E74ADB-1234-470A-BA2D-4E59466A79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627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humannhealth.com/5-medication-free-strategies-to-help-prevent-heart-disease/567/"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lickr.com/photos/hygienematters/535473214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Thai_market_vegetables_01.jp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pcori.org/research-results/2014/collaborative-goal-setting-or-without-community-health-worker-support-patients" TargetMode="External"/><Relationship Id="rId3" Type="http://schemas.openxmlformats.org/officeDocument/2006/relationships/hyperlink" Target="https://www.pcori.org/research-results/2013/are-treatment-groups-led-peers-effective-groups-led-counselors-treating" TargetMode="External"/><Relationship Id="rId7" Type="http://schemas.openxmlformats.org/officeDocument/2006/relationships/hyperlink" Target="https://www.pcori.org/research-results/2016/comparing-two-ways-help-patients-mental-illness-transition-emergency"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pcori.org/research-results/2014/comparing-smartphone-program-peer-led-program-help-people-serious-mental" TargetMode="External"/><Relationship Id="rId5" Type="http://schemas.openxmlformats.org/officeDocument/2006/relationships/hyperlink" Target="https://www.pcori.org/research-results/2013/comparing-peer-led-support-groups-therapist-led-support-groups-treating" TargetMode="External"/><Relationship Id="rId4" Type="http://schemas.openxmlformats.org/officeDocument/2006/relationships/hyperlink" Target="https://www.pcori.org/research-results/2013/helping-patients-mental-illness-engage-their-transitional-care" TargetMode="External"/><Relationship Id="rId9" Type="http://schemas.openxmlformats.org/officeDocument/2006/relationships/hyperlink" Target="https://www.pcori.org/research-results/2012/using-wellness-coaches-and-extra-support-improve-health-and-wellness-adult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cori.org/research-results/2013/can-people-who-have-experience-serious-mental-illness-help-peers-manage-their" TargetMode="External"/><Relationship Id="rId7" Type="http://schemas.openxmlformats.org/officeDocument/2006/relationships/hyperlink" Target="https://www.pcori.org/research-results/2016/helping-people-serious-mental-illness-stop-smoking"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www.pcori.org/research-results/2013/does-peer-led-program-wellness-coaching-improve-wellness-among-people-serious" TargetMode="External"/><Relationship Id="rId5" Type="http://schemas.openxmlformats.org/officeDocument/2006/relationships/hyperlink" Target="https://www.pcori.org/research-results/2018/comparing-two-programs-managing-long-term-health-problems-people-lived" TargetMode="External"/><Relationship Id="rId4" Type="http://schemas.openxmlformats.org/officeDocument/2006/relationships/hyperlink" Target="https://www.pcori.org/research-results/2013/peer-navigator-support-latinx-patients-serious-mental-illness"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healthnavigation.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chicagohealthdisparities.org/index.php/2-uncategorised/31-for-peer-navigator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A03C5C-A0F5-429F-ACCA-1649032527A5}"/>
              </a:ext>
            </a:extLst>
          </p:cNvPr>
          <p:cNvPicPr>
            <a:picLocks noChangeAspect="1"/>
          </p:cNvPicPr>
          <p:nvPr/>
        </p:nvPicPr>
        <p:blipFill>
          <a:blip r:embed="rId3"/>
          <a:stretch>
            <a:fillRect/>
          </a:stretch>
        </p:blipFill>
        <p:spPr>
          <a:xfrm>
            <a:off x="9623053" y="4508003"/>
            <a:ext cx="2478157" cy="1563757"/>
          </a:xfrm>
          <a:prstGeom prst="rect">
            <a:avLst/>
          </a:prstGeom>
        </p:spPr>
      </p:pic>
      <p:sp>
        <p:nvSpPr>
          <p:cNvPr id="2" name="Title 1">
            <a:extLst>
              <a:ext uri="{FF2B5EF4-FFF2-40B4-BE49-F238E27FC236}">
                <a16:creationId xmlns:a16="http://schemas.microsoft.com/office/drawing/2014/main" id="{2A5BF8EE-EAEF-457A-98F8-72CE468EDBC5}"/>
              </a:ext>
            </a:extLst>
          </p:cNvPr>
          <p:cNvSpPr>
            <a:spLocks noGrp="1"/>
          </p:cNvSpPr>
          <p:nvPr>
            <p:ph type="title"/>
          </p:nvPr>
        </p:nvSpPr>
        <p:spPr>
          <a:xfrm>
            <a:off x="1285460" y="644788"/>
            <a:ext cx="8839198" cy="1163028"/>
          </a:xfrm>
        </p:spPr>
        <p:txBody>
          <a:bodyPr>
            <a:noAutofit/>
          </a:bodyPr>
          <a:lstStyle/>
          <a:p>
            <a:br>
              <a:rPr lang="en-US" sz="2800" b="1" dirty="0"/>
            </a:br>
            <a:br>
              <a:rPr lang="en-US" sz="2800" b="1" dirty="0"/>
            </a:br>
            <a:br>
              <a:rPr lang="en-US" sz="2800" b="1" dirty="0"/>
            </a:br>
            <a:br>
              <a:rPr lang="en-US" sz="2800" b="1" dirty="0"/>
            </a:br>
            <a:br>
              <a:rPr lang="en-US" sz="2800" b="1" dirty="0"/>
            </a:br>
            <a:br>
              <a:rPr lang="en-US" sz="2800" b="1" dirty="0"/>
            </a:br>
            <a:br>
              <a:rPr lang="en-US" sz="2800" b="1" dirty="0"/>
            </a:br>
            <a:br>
              <a:rPr lang="en-US" sz="2800" b="1" dirty="0"/>
            </a:br>
            <a:br>
              <a:rPr lang="en-US" sz="2800" b="1" dirty="0"/>
            </a:br>
            <a:r>
              <a:rPr lang="en-US" sz="2800" b="1" dirty="0"/>
              <a:t>Peer Support Services to Address the Health and Wellness of People Living with Serious Mental Health Challenges </a:t>
            </a:r>
            <a:endParaRPr lang="en-US" sz="2800" dirty="0"/>
          </a:p>
        </p:txBody>
      </p:sp>
      <p:sp>
        <p:nvSpPr>
          <p:cNvPr id="3" name="Content Placeholder 2">
            <a:extLst>
              <a:ext uri="{FF2B5EF4-FFF2-40B4-BE49-F238E27FC236}">
                <a16:creationId xmlns:a16="http://schemas.microsoft.com/office/drawing/2014/main" id="{9B71E2DC-5D93-4E1D-806A-6D2F3A37B945}"/>
              </a:ext>
            </a:extLst>
          </p:cNvPr>
          <p:cNvSpPr>
            <a:spLocks noGrp="1"/>
          </p:cNvSpPr>
          <p:nvPr>
            <p:ph idx="1"/>
          </p:nvPr>
        </p:nvSpPr>
        <p:spPr>
          <a:xfrm>
            <a:off x="1166190" y="2364971"/>
            <a:ext cx="9448801" cy="1796775"/>
          </a:xfrm>
        </p:spPr>
        <p:txBody>
          <a:bodyPr>
            <a:normAutofit fontScale="25000" lnSpcReduction="20000"/>
          </a:bodyPr>
          <a:lstStyle/>
          <a:p>
            <a:pPr marL="0" indent="0">
              <a:buNone/>
            </a:pPr>
            <a:endParaRPr lang="en-US" sz="3200" b="1" dirty="0"/>
          </a:p>
          <a:p>
            <a:pPr marL="0" indent="0">
              <a:buNone/>
            </a:pPr>
            <a:endParaRPr lang="en-US" sz="3800" b="1" dirty="0"/>
          </a:p>
          <a:p>
            <a:pPr marL="0" indent="0">
              <a:buNone/>
            </a:pPr>
            <a:r>
              <a:rPr lang="en-US" sz="11200" dirty="0"/>
              <a:t>Presenter:  YOUR NAME HERE</a:t>
            </a:r>
          </a:p>
          <a:p>
            <a:pPr marL="0" indent="0">
              <a:buNone/>
            </a:pPr>
            <a:r>
              <a:rPr lang="en-US" sz="3200" dirty="0"/>
              <a:t>          </a:t>
            </a:r>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r>
              <a:rPr lang="en-US" sz="3200" b="1" dirty="0">
                <a:solidFill>
                  <a:srgbClr val="FF0000"/>
                </a:solidFill>
              </a:rPr>
              <a:t>                      </a:t>
            </a:r>
            <a:endParaRPr lang="en-US" b="1" dirty="0">
              <a:solidFill>
                <a:srgbClr val="FF0000"/>
              </a:solidFill>
            </a:endParaRPr>
          </a:p>
        </p:txBody>
      </p:sp>
      <p:sp>
        <p:nvSpPr>
          <p:cNvPr id="9" name="Rectangle 8">
            <a:extLst>
              <a:ext uri="{FF2B5EF4-FFF2-40B4-BE49-F238E27FC236}">
                <a16:creationId xmlns:a16="http://schemas.microsoft.com/office/drawing/2014/main" id="{D0D651D6-6F2E-4F14-BAD6-635D20A9426F}"/>
              </a:ext>
            </a:extLst>
          </p:cNvPr>
          <p:cNvSpPr/>
          <p:nvPr/>
        </p:nvSpPr>
        <p:spPr>
          <a:xfrm>
            <a:off x="3297114" y="5289882"/>
            <a:ext cx="6096000" cy="923330"/>
          </a:xfrm>
          <a:prstGeom prst="rect">
            <a:avLst/>
          </a:prstGeom>
        </p:spPr>
        <p:txBody>
          <a:bodyPr>
            <a:spAutoFit/>
          </a:bodyPr>
          <a:lstStyle/>
          <a:p>
            <a:r>
              <a:rPr lang="en-US" i="1" dirty="0"/>
              <a:t>“Believe in yourself and all that you are. Know that there is  something inside you that is greater than any obstacle.” </a:t>
            </a:r>
          </a:p>
          <a:p>
            <a:r>
              <a:rPr lang="en-US" dirty="0"/>
              <a:t>				-Christian D. Larson</a:t>
            </a:r>
          </a:p>
        </p:txBody>
      </p:sp>
      <p:pic>
        <p:nvPicPr>
          <p:cNvPr id="11" name="Picture 10">
            <a:extLst>
              <a:ext uri="{FF2B5EF4-FFF2-40B4-BE49-F238E27FC236}">
                <a16:creationId xmlns:a16="http://schemas.microsoft.com/office/drawing/2014/main" id="{C9542874-91AA-4F48-8975-6CFD7DA9F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90" y="4320209"/>
            <a:ext cx="2998941" cy="1893004"/>
          </a:xfrm>
          <a:prstGeom prst="rect">
            <a:avLst/>
          </a:prstGeom>
        </p:spPr>
      </p:pic>
      <p:sp>
        <p:nvSpPr>
          <p:cNvPr id="12" name="TextBox 11">
            <a:extLst>
              <a:ext uri="{FF2B5EF4-FFF2-40B4-BE49-F238E27FC236}">
                <a16:creationId xmlns:a16="http://schemas.microsoft.com/office/drawing/2014/main" id="{FB49A071-1E6A-4C52-8D9E-BF944BDFC6C5}"/>
              </a:ext>
            </a:extLst>
          </p:cNvPr>
          <p:cNvSpPr txBox="1"/>
          <p:nvPr/>
        </p:nvSpPr>
        <p:spPr>
          <a:xfrm>
            <a:off x="298173" y="5453866"/>
            <a:ext cx="2186609" cy="923330"/>
          </a:xfrm>
          <a:prstGeom prst="rect">
            <a:avLst/>
          </a:prstGeom>
          <a:noFill/>
        </p:spPr>
        <p:txBody>
          <a:bodyPr wrap="square" rtlCol="0">
            <a:spAutoFit/>
          </a:bodyPr>
          <a:lstStyle/>
          <a:p>
            <a:pPr algn="ctr"/>
            <a:r>
              <a:rPr lang="en-US" dirty="0"/>
              <a:t>CHDC</a:t>
            </a:r>
          </a:p>
          <a:p>
            <a:pPr algn="ctr"/>
            <a:r>
              <a:rPr lang="en-US" dirty="0"/>
              <a:t>Chicago Health Disparities Center</a:t>
            </a:r>
          </a:p>
        </p:txBody>
      </p:sp>
    </p:spTree>
    <p:extLst>
      <p:ext uri="{BB962C8B-B14F-4D97-AF65-F5344CB8AC3E}">
        <p14:creationId xmlns:p14="http://schemas.microsoft.com/office/powerpoint/2010/main" val="120238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CAD5-1BE2-4A35-B6A8-2EB066F35D1C}"/>
              </a:ext>
            </a:extLst>
          </p:cNvPr>
          <p:cNvSpPr>
            <a:spLocks noGrp="1"/>
          </p:cNvSpPr>
          <p:nvPr>
            <p:ph type="title"/>
          </p:nvPr>
        </p:nvSpPr>
        <p:spPr>
          <a:xfrm>
            <a:off x="1154083" y="1039091"/>
            <a:ext cx="4727172" cy="806642"/>
          </a:xfrm>
        </p:spPr>
        <p:txBody>
          <a:bodyPr>
            <a:normAutofit fontScale="90000"/>
          </a:bodyPr>
          <a:lstStyle/>
          <a:p>
            <a:br>
              <a:rPr lang="en-US" b="1" dirty="0"/>
            </a:br>
            <a:br>
              <a:rPr lang="en-US" b="1" dirty="0"/>
            </a:br>
            <a:r>
              <a:rPr lang="en-US" b="1" dirty="0"/>
              <a:t>RECOVERY-FOCUSED</a:t>
            </a:r>
          </a:p>
        </p:txBody>
      </p:sp>
      <p:sp>
        <p:nvSpPr>
          <p:cNvPr id="3" name="Content Placeholder 2">
            <a:extLst>
              <a:ext uri="{FF2B5EF4-FFF2-40B4-BE49-F238E27FC236}">
                <a16:creationId xmlns:a16="http://schemas.microsoft.com/office/drawing/2014/main" id="{928ADF92-0D83-4FF3-89A0-94B2FEFFB637}"/>
              </a:ext>
            </a:extLst>
          </p:cNvPr>
          <p:cNvSpPr>
            <a:spLocks noGrp="1"/>
          </p:cNvSpPr>
          <p:nvPr>
            <p:ph idx="1"/>
          </p:nvPr>
        </p:nvSpPr>
        <p:spPr>
          <a:xfrm>
            <a:off x="750570" y="1841884"/>
            <a:ext cx="7292038" cy="4510461"/>
          </a:xfrm>
        </p:spPr>
        <p:txBody>
          <a:bodyPr>
            <a:normAutofit/>
          </a:bodyPr>
          <a:lstStyle/>
          <a:p>
            <a:r>
              <a:rPr lang="en-US" sz="2800" dirty="0"/>
              <a:t>Long term follow-up research  </a:t>
            </a:r>
          </a:p>
          <a:p>
            <a:pPr lvl="2"/>
            <a:r>
              <a:rPr lang="en-US" sz="2800" dirty="0"/>
              <a:t>Hope and aspirations are expected even if some symptoms remain.</a:t>
            </a:r>
          </a:p>
          <a:p>
            <a:pPr marL="0" indent="0">
              <a:buNone/>
            </a:pPr>
            <a:r>
              <a:rPr lang="en-US" sz="2800" dirty="0"/>
              <a:t>RECOVERY IS POSSIBLE</a:t>
            </a:r>
          </a:p>
          <a:p>
            <a:pPr lvl="2"/>
            <a:r>
              <a:rPr lang="en-US" sz="2800" dirty="0"/>
              <a:t>Providers and programs assist people in attaining their goals with hope and empowerment.</a:t>
            </a:r>
          </a:p>
          <a:p>
            <a:endParaRPr lang="en-US" dirty="0"/>
          </a:p>
        </p:txBody>
      </p:sp>
      <p:sp>
        <p:nvSpPr>
          <p:cNvPr id="5" name="Slide Number Placeholder 4">
            <a:extLst>
              <a:ext uri="{FF2B5EF4-FFF2-40B4-BE49-F238E27FC236}">
                <a16:creationId xmlns:a16="http://schemas.microsoft.com/office/drawing/2014/main" id="{434ACABB-21F2-46A3-AE37-5EEC64DD514C}"/>
              </a:ext>
            </a:extLst>
          </p:cNvPr>
          <p:cNvSpPr>
            <a:spLocks noGrp="1"/>
          </p:cNvSpPr>
          <p:nvPr>
            <p:ph type="sldNum" sz="quarter" idx="12"/>
          </p:nvPr>
        </p:nvSpPr>
        <p:spPr/>
        <p:txBody>
          <a:bodyPr/>
          <a:lstStyle/>
          <a:p>
            <a:fld id="{AFE74ADB-1234-470A-BA2D-4E59466A79F4}" type="slidenum">
              <a:rPr lang="en-US" smtClean="0"/>
              <a:t>10</a:t>
            </a:fld>
            <a:endParaRPr lang="en-US"/>
          </a:p>
        </p:txBody>
      </p:sp>
      <p:pic>
        <p:nvPicPr>
          <p:cNvPr id="1028" name="Picture 4" descr="Image result for hope">
            <a:extLst>
              <a:ext uri="{FF2B5EF4-FFF2-40B4-BE49-F238E27FC236}">
                <a16:creationId xmlns:a16="http://schemas.microsoft.com/office/drawing/2014/main" id="{BED2544B-31A4-493B-B611-4CA27E04E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858" y="3142259"/>
            <a:ext cx="4636679" cy="246888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20916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7194-D4E7-4793-AD23-F3604AB2D4AE}"/>
              </a:ext>
            </a:extLst>
          </p:cNvPr>
          <p:cNvSpPr>
            <a:spLocks noGrp="1"/>
          </p:cNvSpPr>
          <p:nvPr>
            <p:ph type="title"/>
          </p:nvPr>
        </p:nvSpPr>
        <p:spPr/>
        <p:txBody>
          <a:bodyPr/>
          <a:lstStyle/>
          <a:p>
            <a:r>
              <a:rPr lang="en-US" b="1" dirty="0"/>
              <a:t>Evidence-Based Presentation</a:t>
            </a:r>
          </a:p>
        </p:txBody>
      </p:sp>
      <p:sp>
        <p:nvSpPr>
          <p:cNvPr id="3" name="Content Placeholder 2">
            <a:extLst>
              <a:ext uri="{FF2B5EF4-FFF2-40B4-BE49-F238E27FC236}">
                <a16:creationId xmlns:a16="http://schemas.microsoft.com/office/drawing/2014/main" id="{30C51EFB-845D-4D62-B973-D5C8BA22C3D3}"/>
              </a:ext>
            </a:extLst>
          </p:cNvPr>
          <p:cNvSpPr>
            <a:spLocks noGrp="1"/>
          </p:cNvSpPr>
          <p:nvPr>
            <p:ph idx="1"/>
          </p:nvPr>
        </p:nvSpPr>
        <p:spPr>
          <a:xfrm>
            <a:off x="1097280" y="2086892"/>
            <a:ext cx="10505440" cy="4023360"/>
          </a:xfrm>
        </p:spPr>
        <p:txBody>
          <a:bodyPr>
            <a:noAutofit/>
          </a:bodyPr>
          <a:lstStyle/>
          <a:p>
            <a:r>
              <a:rPr lang="en-US" sz="3600" dirty="0"/>
              <a:t>National Institute of Mental Health (NIMH)</a:t>
            </a:r>
          </a:p>
          <a:p>
            <a:r>
              <a:rPr lang="en-US" sz="3600" dirty="0"/>
              <a:t>Centers for Disease Control and Prevention (CDC)</a:t>
            </a:r>
          </a:p>
          <a:p>
            <a:r>
              <a:rPr lang="en-US" sz="3600" dirty="0"/>
              <a:t>Substance Abuse and Mental Health Administration (SAMHA)</a:t>
            </a:r>
          </a:p>
          <a:p>
            <a:r>
              <a:rPr lang="en-US" sz="3600" dirty="0"/>
              <a:t>Patient Centered Outcomes Research Institute (PCORI)</a:t>
            </a:r>
          </a:p>
          <a:p>
            <a:r>
              <a:rPr lang="en-US" sz="3600" dirty="0"/>
              <a:t>National Academies of Science (NAS)</a:t>
            </a:r>
          </a:p>
        </p:txBody>
      </p:sp>
      <p:sp>
        <p:nvSpPr>
          <p:cNvPr id="5" name="Slide Number Placeholder 4">
            <a:extLst>
              <a:ext uri="{FF2B5EF4-FFF2-40B4-BE49-F238E27FC236}">
                <a16:creationId xmlns:a16="http://schemas.microsoft.com/office/drawing/2014/main" id="{1B3EA5DF-B2B9-4227-9063-D2B09E303F7F}"/>
              </a:ext>
            </a:extLst>
          </p:cNvPr>
          <p:cNvSpPr>
            <a:spLocks noGrp="1"/>
          </p:cNvSpPr>
          <p:nvPr>
            <p:ph type="sldNum" sz="quarter" idx="12"/>
          </p:nvPr>
        </p:nvSpPr>
        <p:spPr/>
        <p:txBody>
          <a:bodyPr/>
          <a:lstStyle/>
          <a:p>
            <a:fld id="{AFE74ADB-1234-470A-BA2D-4E59466A79F4}" type="slidenum">
              <a:rPr lang="en-US" smtClean="0"/>
              <a:t>11</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1223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t>Physical Health Concerns</a:t>
            </a:r>
          </a:p>
        </p:txBody>
      </p:sp>
      <p:sp>
        <p:nvSpPr>
          <p:cNvPr id="5" name="Slide Number Placeholder 4"/>
          <p:cNvSpPr>
            <a:spLocks noGrp="1"/>
          </p:cNvSpPr>
          <p:nvPr>
            <p:ph type="sldNum" sz="quarter" idx="12"/>
          </p:nvPr>
        </p:nvSpPr>
        <p:spPr/>
        <p:txBody>
          <a:bodyPr/>
          <a:lstStyle/>
          <a:p>
            <a:fld id="{A89568DA-ADEE-4808-993A-917DA6A4A8C8}" type="slidenum">
              <a:rPr lang="en-US" smtClean="0"/>
              <a:t>12</a:t>
            </a:fld>
            <a:endParaRPr lang="en-US"/>
          </a:p>
        </p:txBody>
      </p:sp>
      <p:sp>
        <p:nvSpPr>
          <p:cNvPr id="6" name="TextBox 5"/>
          <p:cNvSpPr txBox="1"/>
          <p:nvPr/>
        </p:nvSpPr>
        <p:spPr>
          <a:xfrm>
            <a:off x="1264132" y="2225807"/>
            <a:ext cx="3338423" cy="369332"/>
          </a:xfrm>
          <a:prstGeom prst="rect">
            <a:avLst/>
          </a:prstGeom>
          <a:noFill/>
        </p:spPr>
        <p:txBody>
          <a:bodyPr wrap="square" rtlCol="0">
            <a:spAutoFit/>
          </a:bodyPr>
          <a:lstStyle/>
          <a:p>
            <a:r>
              <a:rPr lang="en-US" dirty="0"/>
              <a:t>Cardiovascular Disease</a:t>
            </a:r>
          </a:p>
        </p:txBody>
      </p:sp>
      <p:sp>
        <p:nvSpPr>
          <p:cNvPr id="7" name="TextBox 6"/>
          <p:cNvSpPr txBox="1"/>
          <p:nvPr/>
        </p:nvSpPr>
        <p:spPr>
          <a:xfrm>
            <a:off x="1559774" y="3347880"/>
            <a:ext cx="3338423" cy="369332"/>
          </a:xfrm>
          <a:prstGeom prst="rect">
            <a:avLst/>
          </a:prstGeom>
          <a:noFill/>
        </p:spPr>
        <p:txBody>
          <a:bodyPr wrap="square" rtlCol="0">
            <a:spAutoFit/>
          </a:bodyPr>
          <a:lstStyle/>
          <a:p>
            <a:r>
              <a:rPr lang="en-US" dirty="0"/>
              <a:t>Throat Disease</a:t>
            </a:r>
          </a:p>
        </p:txBody>
      </p:sp>
      <p:sp>
        <p:nvSpPr>
          <p:cNvPr id="8" name="TextBox 7"/>
          <p:cNvSpPr txBox="1"/>
          <p:nvPr/>
        </p:nvSpPr>
        <p:spPr>
          <a:xfrm>
            <a:off x="7122203" y="3126168"/>
            <a:ext cx="3338423" cy="369332"/>
          </a:xfrm>
          <a:prstGeom prst="rect">
            <a:avLst/>
          </a:prstGeom>
          <a:noFill/>
        </p:spPr>
        <p:txBody>
          <a:bodyPr wrap="square" rtlCol="0">
            <a:spAutoFit/>
          </a:bodyPr>
          <a:lstStyle/>
          <a:p>
            <a:r>
              <a:rPr lang="en-US" dirty="0"/>
              <a:t>Gastrointestinal Disorders</a:t>
            </a:r>
          </a:p>
        </p:txBody>
      </p:sp>
      <p:sp>
        <p:nvSpPr>
          <p:cNvPr id="9" name="TextBox 8"/>
          <p:cNvSpPr txBox="1"/>
          <p:nvPr/>
        </p:nvSpPr>
        <p:spPr>
          <a:xfrm>
            <a:off x="7218047" y="5148851"/>
            <a:ext cx="3338423" cy="369332"/>
          </a:xfrm>
          <a:prstGeom prst="rect">
            <a:avLst/>
          </a:prstGeom>
          <a:noFill/>
        </p:spPr>
        <p:txBody>
          <a:bodyPr wrap="square" rtlCol="0">
            <a:spAutoFit/>
          </a:bodyPr>
          <a:lstStyle/>
          <a:p>
            <a:r>
              <a:rPr lang="en-US" dirty="0"/>
              <a:t>Neurological Disorder</a:t>
            </a:r>
          </a:p>
        </p:txBody>
      </p:sp>
      <p:sp>
        <p:nvSpPr>
          <p:cNvPr id="10" name="TextBox 9"/>
          <p:cNvSpPr txBox="1"/>
          <p:nvPr/>
        </p:nvSpPr>
        <p:spPr>
          <a:xfrm>
            <a:off x="4602555" y="4190436"/>
            <a:ext cx="3338423" cy="369332"/>
          </a:xfrm>
          <a:prstGeom prst="rect">
            <a:avLst/>
          </a:prstGeom>
          <a:noFill/>
        </p:spPr>
        <p:txBody>
          <a:bodyPr wrap="square" rtlCol="0">
            <a:spAutoFit/>
          </a:bodyPr>
          <a:lstStyle/>
          <a:p>
            <a:r>
              <a:rPr lang="en-US" dirty="0"/>
              <a:t>Kidney Ailments</a:t>
            </a:r>
          </a:p>
        </p:txBody>
      </p:sp>
      <p:sp>
        <p:nvSpPr>
          <p:cNvPr id="11" name="TextBox 10"/>
          <p:cNvSpPr txBox="1"/>
          <p:nvPr/>
        </p:nvSpPr>
        <p:spPr>
          <a:xfrm>
            <a:off x="8231246" y="4086294"/>
            <a:ext cx="3338423" cy="369332"/>
          </a:xfrm>
          <a:prstGeom prst="rect">
            <a:avLst/>
          </a:prstGeom>
          <a:noFill/>
        </p:spPr>
        <p:txBody>
          <a:bodyPr wrap="square" rtlCol="0">
            <a:spAutoFit/>
          </a:bodyPr>
          <a:lstStyle/>
          <a:p>
            <a:r>
              <a:rPr lang="en-US" dirty="0"/>
              <a:t>Infectious disease</a:t>
            </a:r>
          </a:p>
        </p:txBody>
      </p:sp>
      <p:sp>
        <p:nvSpPr>
          <p:cNvPr id="12" name="TextBox 11"/>
          <p:cNvSpPr txBox="1"/>
          <p:nvPr/>
        </p:nvSpPr>
        <p:spPr>
          <a:xfrm>
            <a:off x="1264132" y="4768699"/>
            <a:ext cx="3338423" cy="369332"/>
          </a:xfrm>
          <a:prstGeom prst="rect">
            <a:avLst/>
          </a:prstGeom>
          <a:noFill/>
        </p:spPr>
        <p:txBody>
          <a:bodyPr wrap="square" rtlCol="0">
            <a:spAutoFit/>
          </a:bodyPr>
          <a:lstStyle/>
          <a:p>
            <a:r>
              <a:rPr lang="en-US" dirty="0"/>
              <a:t>Orthopedic Injury</a:t>
            </a:r>
          </a:p>
        </p:txBody>
      </p:sp>
      <p:sp>
        <p:nvSpPr>
          <p:cNvPr id="13" name="TextBox 12"/>
          <p:cNvSpPr txBox="1"/>
          <p:nvPr/>
        </p:nvSpPr>
        <p:spPr>
          <a:xfrm>
            <a:off x="3783780" y="2883697"/>
            <a:ext cx="3338423" cy="369332"/>
          </a:xfrm>
          <a:prstGeom prst="rect">
            <a:avLst/>
          </a:prstGeom>
          <a:noFill/>
        </p:spPr>
        <p:txBody>
          <a:bodyPr wrap="square" rtlCol="0">
            <a:spAutoFit/>
          </a:bodyPr>
          <a:lstStyle/>
          <a:p>
            <a:r>
              <a:rPr lang="en-US" dirty="0"/>
              <a:t>Communicable Disease</a:t>
            </a:r>
          </a:p>
        </p:txBody>
      </p:sp>
      <p:sp>
        <p:nvSpPr>
          <p:cNvPr id="14" name="TextBox 13"/>
          <p:cNvSpPr txBox="1"/>
          <p:nvPr/>
        </p:nvSpPr>
        <p:spPr>
          <a:xfrm>
            <a:off x="3930961" y="5148851"/>
            <a:ext cx="3338423" cy="369332"/>
          </a:xfrm>
          <a:prstGeom prst="rect">
            <a:avLst/>
          </a:prstGeom>
          <a:noFill/>
        </p:spPr>
        <p:txBody>
          <a:bodyPr wrap="square" rtlCol="0">
            <a:spAutoFit/>
          </a:bodyPr>
          <a:lstStyle/>
          <a:p>
            <a:r>
              <a:rPr lang="en-US" dirty="0"/>
              <a:t>Cancer</a:t>
            </a:r>
          </a:p>
        </p:txBody>
      </p:sp>
      <p:sp>
        <p:nvSpPr>
          <p:cNvPr id="15" name="TextBox 14"/>
          <p:cNvSpPr txBox="1"/>
          <p:nvPr/>
        </p:nvSpPr>
        <p:spPr>
          <a:xfrm>
            <a:off x="7412967" y="2168102"/>
            <a:ext cx="3338423" cy="369332"/>
          </a:xfrm>
          <a:prstGeom prst="rect">
            <a:avLst/>
          </a:prstGeom>
          <a:noFill/>
        </p:spPr>
        <p:txBody>
          <a:bodyPr wrap="square" rtlCol="0">
            <a:spAutoFit/>
          </a:bodyPr>
          <a:lstStyle/>
          <a:p>
            <a:r>
              <a:rPr lang="en-US" dirty="0"/>
              <a:t>Respiratory Illness</a:t>
            </a:r>
          </a:p>
        </p:txBody>
      </p:sp>
      <p:sp>
        <p:nvSpPr>
          <p:cNvPr id="3" name="TextBox 2">
            <a:extLst>
              <a:ext uri="{FF2B5EF4-FFF2-40B4-BE49-F238E27FC236}">
                <a16:creationId xmlns:a16="http://schemas.microsoft.com/office/drawing/2014/main" id="{D9240A9C-3569-4697-93F8-C5CD77157663}"/>
              </a:ext>
            </a:extLst>
          </p:cNvPr>
          <p:cNvSpPr txBox="1"/>
          <p:nvPr/>
        </p:nvSpPr>
        <p:spPr>
          <a:xfrm>
            <a:off x="4237593" y="3595604"/>
            <a:ext cx="2047627" cy="369332"/>
          </a:xfrm>
          <a:prstGeom prst="rect">
            <a:avLst/>
          </a:prstGeom>
          <a:noFill/>
        </p:spPr>
        <p:txBody>
          <a:bodyPr wrap="square" rtlCol="0">
            <a:spAutoFit/>
          </a:bodyPr>
          <a:lstStyle/>
          <a:p>
            <a:r>
              <a:rPr lang="en-US" dirty="0"/>
              <a:t>Obesity</a:t>
            </a:r>
          </a:p>
        </p:txBody>
      </p:sp>
      <p:sp>
        <p:nvSpPr>
          <p:cNvPr id="17"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74113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7194-D4E7-4793-AD23-F3604AB2D4AE}"/>
              </a:ext>
            </a:extLst>
          </p:cNvPr>
          <p:cNvSpPr>
            <a:spLocks noGrp="1"/>
          </p:cNvSpPr>
          <p:nvPr>
            <p:ph type="title"/>
          </p:nvPr>
        </p:nvSpPr>
        <p:spPr/>
        <p:txBody>
          <a:bodyPr/>
          <a:lstStyle/>
          <a:p>
            <a:pPr algn="ctr"/>
            <a:r>
              <a:rPr lang="en-US" b="1" dirty="0"/>
              <a:t>Risks of the COVID-19 Pandemic</a:t>
            </a:r>
          </a:p>
        </p:txBody>
      </p:sp>
      <p:sp>
        <p:nvSpPr>
          <p:cNvPr id="3" name="Content Placeholder 2">
            <a:extLst>
              <a:ext uri="{FF2B5EF4-FFF2-40B4-BE49-F238E27FC236}">
                <a16:creationId xmlns:a16="http://schemas.microsoft.com/office/drawing/2014/main" id="{30C51EFB-845D-4D62-B973-D5C8BA22C3D3}"/>
              </a:ext>
            </a:extLst>
          </p:cNvPr>
          <p:cNvSpPr>
            <a:spLocks noGrp="1"/>
          </p:cNvSpPr>
          <p:nvPr>
            <p:ph idx="1"/>
          </p:nvPr>
        </p:nvSpPr>
        <p:spPr>
          <a:xfrm>
            <a:off x="1097280" y="2086892"/>
            <a:ext cx="10505440" cy="4023360"/>
          </a:xfrm>
        </p:spPr>
        <p:txBody>
          <a:bodyPr>
            <a:noAutofit/>
          </a:bodyPr>
          <a:lstStyle/>
          <a:p>
            <a:r>
              <a:rPr lang="en-US" sz="3600" dirty="0"/>
              <a:t>What is COVID-19?</a:t>
            </a:r>
          </a:p>
          <a:p>
            <a:endParaRPr lang="en-US" sz="3600" dirty="0"/>
          </a:p>
          <a:p>
            <a:r>
              <a:rPr lang="en-US" sz="3600" dirty="0"/>
              <a:t>Staying safe from infection.</a:t>
            </a:r>
          </a:p>
          <a:p>
            <a:r>
              <a:rPr lang="en-US" sz="3600" dirty="0"/>
              <a:t>What to do if you are infected.</a:t>
            </a:r>
          </a:p>
          <a:p>
            <a:r>
              <a:rPr lang="en-US" sz="3600" dirty="0"/>
              <a:t>Impact on mental health.</a:t>
            </a:r>
          </a:p>
        </p:txBody>
      </p:sp>
      <p:sp>
        <p:nvSpPr>
          <p:cNvPr id="5" name="Slide Number Placeholder 4">
            <a:extLst>
              <a:ext uri="{FF2B5EF4-FFF2-40B4-BE49-F238E27FC236}">
                <a16:creationId xmlns:a16="http://schemas.microsoft.com/office/drawing/2014/main" id="{1B3EA5DF-B2B9-4227-9063-D2B09E303F7F}"/>
              </a:ext>
            </a:extLst>
          </p:cNvPr>
          <p:cNvSpPr>
            <a:spLocks noGrp="1"/>
          </p:cNvSpPr>
          <p:nvPr>
            <p:ph type="sldNum" sz="quarter" idx="12"/>
          </p:nvPr>
        </p:nvSpPr>
        <p:spPr/>
        <p:txBody>
          <a:bodyPr/>
          <a:lstStyle/>
          <a:p>
            <a:fld id="{AFE74ADB-1234-470A-BA2D-4E59466A79F4}" type="slidenum">
              <a:rPr lang="en-US" smtClean="0"/>
              <a:t>13</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46055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37031"/>
            <a:ext cx="5864629" cy="1200329"/>
          </a:xfrm>
        </p:spPr>
        <p:txBody>
          <a:bodyPr/>
          <a:lstStyle/>
          <a:p>
            <a:r>
              <a:rPr lang="en-US" b="1" dirty="0"/>
              <a:t>Results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913943"/>
            <a:ext cx="2653881" cy="25924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989" y="2278526"/>
            <a:ext cx="3542878" cy="2897287"/>
          </a:xfrm>
          <a:prstGeom prst="rect">
            <a:avLst/>
          </a:prstGeom>
        </p:spPr>
      </p:pic>
      <p:sp>
        <p:nvSpPr>
          <p:cNvPr id="6" name="TextBox 5"/>
          <p:cNvSpPr txBox="1"/>
          <p:nvPr/>
        </p:nvSpPr>
        <p:spPr>
          <a:xfrm>
            <a:off x="8764438" y="3994030"/>
            <a:ext cx="2009954" cy="369332"/>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1017" y="3544309"/>
            <a:ext cx="3705527" cy="2404255"/>
          </a:xfrm>
          <a:prstGeom prst="rect">
            <a:avLst/>
          </a:prstGeom>
        </p:spPr>
      </p:pic>
      <p:sp>
        <p:nvSpPr>
          <p:cNvPr id="8" name="TextBox 7"/>
          <p:cNvSpPr txBox="1"/>
          <p:nvPr/>
        </p:nvSpPr>
        <p:spPr>
          <a:xfrm>
            <a:off x="5702060" y="5978106"/>
            <a:ext cx="1483744" cy="369332"/>
          </a:xfrm>
          <a:prstGeom prst="rect">
            <a:avLst/>
          </a:prstGeom>
          <a:solidFill>
            <a:schemeClr val="bg1"/>
          </a:solidFill>
        </p:spPr>
        <p:txBody>
          <a:bodyPr wrap="square" rtlCol="0">
            <a:spAutoFit/>
          </a:bodyPr>
          <a:lstStyle/>
          <a:p>
            <a:endParaRPr lang="en-US" dirty="0"/>
          </a:p>
        </p:txBody>
      </p:sp>
      <p:sp>
        <p:nvSpPr>
          <p:cNvPr id="10" name="Slide Number Placeholder 9"/>
          <p:cNvSpPr>
            <a:spLocks noGrp="1"/>
          </p:cNvSpPr>
          <p:nvPr>
            <p:ph type="sldNum" sz="quarter" idx="12"/>
          </p:nvPr>
        </p:nvSpPr>
        <p:spPr>
          <a:xfrm>
            <a:off x="9900458" y="6459785"/>
            <a:ext cx="1312025" cy="365125"/>
          </a:xfrm>
        </p:spPr>
        <p:txBody>
          <a:bodyPr/>
          <a:lstStyle/>
          <a:p>
            <a:fld id="{A89568DA-ADEE-4808-993A-917DA6A4A8C8}" type="slidenum">
              <a:rPr lang="en-US" smtClean="0"/>
              <a:t>14</a:t>
            </a:fld>
            <a:endParaRPr lang="en-US" dirty="0"/>
          </a:p>
        </p:txBody>
      </p:sp>
      <p:sp>
        <p:nvSpPr>
          <p:cNvPr id="9" name="TextBox 8"/>
          <p:cNvSpPr txBox="1"/>
          <p:nvPr/>
        </p:nvSpPr>
        <p:spPr>
          <a:xfrm>
            <a:off x="9360849" y="4914203"/>
            <a:ext cx="2391242" cy="523220"/>
          </a:xfrm>
          <a:prstGeom prst="rect">
            <a:avLst/>
          </a:prstGeom>
          <a:noFill/>
        </p:spPr>
        <p:txBody>
          <a:bodyPr wrap="square" rtlCol="0">
            <a:spAutoFit/>
          </a:bodyPr>
          <a:lstStyle/>
          <a:p>
            <a:r>
              <a:rPr lang="en-US" sz="2800" b="1" dirty="0"/>
              <a:t>INSTITUTIONS</a:t>
            </a:r>
          </a:p>
        </p:txBody>
      </p:sp>
      <p:sp>
        <p:nvSpPr>
          <p:cNvPr id="11" name="TextBox 10">
            <a:extLst>
              <a:ext uri="{FF2B5EF4-FFF2-40B4-BE49-F238E27FC236}">
                <a16:creationId xmlns:a16="http://schemas.microsoft.com/office/drawing/2014/main" id="{5268DD38-DE73-4A21-A058-E922169E48D1}"/>
              </a:ext>
            </a:extLst>
          </p:cNvPr>
          <p:cNvSpPr txBox="1"/>
          <p:nvPr/>
        </p:nvSpPr>
        <p:spPr>
          <a:xfrm>
            <a:off x="4415246" y="2009815"/>
            <a:ext cx="3135085" cy="1200329"/>
          </a:xfrm>
          <a:prstGeom prst="rect">
            <a:avLst/>
          </a:prstGeom>
          <a:noFill/>
        </p:spPr>
        <p:txBody>
          <a:bodyPr wrap="square" rtlCol="0">
            <a:spAutoFit/>
          </a:bodyPr>
          <a:lstStyle/>
          <a:p>
            <a:pPr algn="ctr"/>
            <a:r>
              <a:rPr lang="en-US" sz="3600" b="1" dirty="0"/>
              <a:t>Early Death</a:t>
            </a:r>
          </a:p>
          <a:p>
            <a:pPr algn="ctr"/>
            <a:r>
              <a:rPr lang="en-US" sz="3600" b="1" dirty="0"/>
              <a:t>10-20 years</a:t>
            </a:r>
          </a:p>
        </p:txBody>
      </p:sp>
      <p:sp>
        <p:nvSpPr>
          <p:cNvPr id="12"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70486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a:t>
            </a:r>
          </a:p>
        </p:txBody>
      </p:sp>
      <p:sp>
        <p:nvSpPr>
          <p:cNvPr id="6" name="TextBox 5"/>
          <p:cNvSpPr txBox="1"/>
          <p:nvPr/>
        </p:nvSpPr>
        <p:spPr>
          <a:xfrm>
            <a:off x="8764438" y="3994030"/>
            <a:ext cx="2009954"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5702060" y="5978106"/>
            <a:ext cx="1483744" cy="369332"/>
          </a:xfrm>
          <a:prstGeom prst="rect">
            <a:avLst/>
          </a:prstGeom>
          <a:solidFill>
            <a:schemeClr val="bg1"/>
          </a:solidFill>
        </p:spPr>
        <p:txBody>
          <a:bodyPr wrap="square" rtlCol="0">
            <a:spAutoFit/>
          </a:bodyPr>
          <a:lstStyle/>
          <a:p>
            <a:endParaRPr lang="en-US" dirty="0"/>
          </a:p>
        </p:txBody>
      </p:sp>
      <p:sp>
        <p:nvSpPr>
          <p:cNvPr id="10" name="Slide Number Placeholder 9"/>
          <p:cNvSpPr>
            <a:spLocks noGrp="1"/>
          </p:cNvSpPr>
          <p:nvPr>
            <p:ph type="sldNum" sz="quarter" idx="12"/>
          </p:nvPr>
        </p:nvSpPr>
        <p:spPr>
          <a:xfrm>
            <a:off x="9900458" y="6459785"/>
            <a:ext cx="1312025" cy="365125"/>
          </a:xfrm>
        </p:spPr>
        <p:txBody>
          <a:bodyPr/>
          <a:lstStyle/>
          <a:p>
            <a:fld id="{A89568DA-ADEE-4808-993A-917DA6A4A8C8}" type="slidenum">
              <a:rPr lang="en-US" smtClean="0"/>
              <a:t>15</a:t>
            </a:fld>
            <a:endParaRPr lang="en-US"/>
          </a:p>
        </p:txBody>
      </p:sp>
      <p:sp>
        <p:nvSpPr>
          <p:cNvPr id="12" name="TextBox 11">
            <a:extLst>
              <a:ext uri="{FF2B5EF4-FFF2-40B4-BE49-F238E27FC236}">
                <a16:creationId xmlns:a16="http://schemas.microsoft.com/office/drawing/2014/main" id="{86E24303-9B3C-4F6A-8160-69D17BF505E0}"/>
              </a:ext>
            </a:extLst>
          </p:cNvPr>
          <p:cNvSpPr txBox="1"/>
          <p:nvPr/>
        </p:nvSpPr>
        <p:spPr>
          <a:xfrm>
            <a:off x="1179022" y="1849707"/>
            <a:ext cx="9833955" cy="3354765"/>
          </a:xfrm>
          <a:prstGeom prst="rect">
            <a:avLst/>
          </a:prstGeom>
          <a:solidFill>
            <a:schemeClr val="bg1"/>
          </a:solidFill>
          <a:ln>
            <a:solidFill>
              <a:schemeClr val="tx1"/>
            </a:solidFill>
          </a:ln>
        </p:spPr>
        <p:txBody>
          <a:bodyPr wrap="square" rtlCol="0">
            <a:spAutoFit/>
          </a:bodyPr>
          <a:lstStyle/>
          <a:p>
            <a:pPr algn="ctr"/>
            <a:r>
              <a:rPr lang="en-US" sz="4000" b="1" dirty="0"/>
              <a:t>WELLNESS</a:t>
            </a:r>
          </a:p>
          <a:p>
            <a:pPr algn="ctr"/>
            <a:endParaRPr lang="en-US" sz="3200" b="1" dirty="0"/>
          </a:p>
          <a:p>
            <a:r>
              <a:rPr lang="en-US" sz="2800" b="1" dirty="0"/>
              <a:t>Quality of Life</a:t>
            </a:r>
          </a:p>
          <a:p>
            <a:endParaRPr lang="en-US" sz="2800" b="1" dirty="0"/>
          </a:p>
          <a:p>
            <a:r>
              <a:rPr lang="en-US" sz="2800" b="1" dirty="0"/>
              <a:t>Inner Peace</a:t>
            </a:r>
          </a:p>
          <a:p>
            <a:endParaRPr lang="en-US" sz="2800" b="1" dirty="0"/>
          </a:p>
          <a:p>
            <a:r>
              <a:rPr lang="en-US" sz="2800" b="1" dirty="0"/>
              <a:t>Sense of Wholeness</a:t>
            </a:r>
          </a:p>
        </p:txBody>
      </p:sp>
      <p:sp>
        <p:nvSpPr>
          <p:cNvPr id="9"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23749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t>What do we mean by Serious Mental Health Challenges?</a:t>
            </a:r>
          </a:p>
        </p:txBody>
      </p:sp>
      <p:sp>
        <p:nvSpPr>
          <p:cNvPr id="3" name="Content Placeholder 2"/>
          <p:cNvSpPr>
            <a:spLocks noGrp="1"/>
          </p:cNvSpPr>
          <p:nvPr>
            <p:ph idx="1"/>
          </p:nvPr>
        </p:nvSpPr>
        <p:spPr>
          <a:xfrm>
            <a:off x="1097280" y="1845734"/>
            <a:ext cx="10058400" cy="1199391"/>
          </a:xfrm>
        </p:spPr>
        <p:txBody>
          <a:bodyPr>
            <a:normAutofit/>
          </a:bodyPr>
          <a:lstStyle/>
          <a:p>
            <a:pPr marL="0" indent="0">
              <a:buNone/>
            </a:pPr>
            <a:r>
              <a:rPr lang="en-US" sz="2800" dirty="0"/>
              <a:t>Serious mental health challenges such as schizophrenia or bipolar disorder that </a:t>
            </a:r>
            <a:r>
              <a:rPr lang="en-US" sz="2800" dirty="0">
                <a:solidFill>
                  <a:schemeClr val="tx1"/>
                </a:solidFill>
              </a:rPr>
              <a:t>oftentimes co-occur with substance </a:t>
            </a:r>
            <a:r>
              <a:rPr lang="en-US" sz="2800" dirty="0"/>
              <a:t>use disorder.</a:t>
            </a:r>
          </a:p>
          <a:p>
            <a:pPr>
              <a:buFont typeface="Wingdings" panose="05000000000000000000" pitchFamily="2" charset="2"/>
              <a:buChar char="§"/>
            </a:pPr>
            <a:endParaRPr lang="en-US" dirty="0"/>
          </a:p>
        </p:txBody>
      </p:sp>
      <p:sp>
        <p:nvSpPr>
          <p:cNvPr id="4" name="TextBox 3"/>
          <p:cNvSpPr txBox="1"/>
          <p:nvPr/>
        </p:nvSpPr>
        <p:spPr>
          <a:xfrm>
            <a:off x="1097280" y="2949448"/>
            <a:ext cx="7242668" cy="3385542"/>
          </a:xfrm>
          <a:prstGeom prst="rect">
            <a:avLst/>
          </a:prstGeom>
          <a:noFill/>
        </p:spPr>
        <p:txBody>
          <a:bodyPr wrap="square" rtlCol="0">
            <a:spAutoFit/>
          </a:bodyPr>
          <a:lstStyle/>
          <a:p>
            <a:r>
              <a:rPr lang="en-US" sz="3600" dirty="0"/>
              <a:t>Difficulties to achieve specified goals:</a:t>
            </a:r>
          </a:p>
          <a:p>
            <a:pPr lvl="1">
              <a:buFont typeface="Wingdings" panose="05000000000000000000" pitchFamily="2" charset="2"/>
              <a:buChar char="§"/>
            </a:pPr>
            <a:r>
              <a:rPr lang="en-US" sz="3200" dirty="0"/>
              <a:t>Education</a:t>
            </a:r>
          </a:p>
          <a:p>
            <a:pPr lvl="1">
              <a:buFont typeface="Wingdings" panose="05000000000000000000" pitchFamily="2" charset="2"/>
              <a:buChar char="§"/>
            </a:pPr>
            <a:r>
              <a:rPr lang="en-US" sz="3200" dirty="0"/>
              <a:t>Employment, vocation, income</a:t>
            </a:r>
          </a:p>
          <a:p>
            <a:pPr lvl="1">
              <a:buFont typeface="Wingdings" panose="05000000000000000000" pitchFamily="2" charset="2"/>
              <a:buChar char="§"/>
            </a:pPr>
            <a:r>
              <a:rPr lang="en-US" sz="3200" dirty="0"/>
              <a:t>Independent Living</a:t>
            </a:r>
          </a:p>
          <a:p>
            <a:pPr lvl="1">
              <a:buFont typeface="Wingdings" panose="05000000000000000000" pitchFamily="2" charset="2"/>
              <a:buChar char="§"/>
            </a:pPr>
            <a:r>
              <a:rPr lang="en-US" sz="3200" dirty="0"/>
              <a:t>Relationships</a:t>
            </a:r>
          </a:p>
          <a:p>
            <a:pPr lvl="1">
              <a:buFont typeface="Wingdings" panose="05000000000000000000" pitchFamily="2" charset="2"/>
              <a:buChar char="§"/>
            </a:pPr>
            <a:r>
              <a:rPr lang="en-US" sz="3200" dirty="0"/>
              <a:t>Health</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fld id="{A89568DA-ADEE-4808-993A-917DA6A4A8C8}" type="slidenum">
              <a:rPr lang="en-US" smtClean="0"/>
              <a:t>16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930" y="3890907"/>
            <a:ext cx="2413750" cy="1931000"/>
          </a:xfrm>
          <a:prstGeom prst="rect">
            <a:avLst/>
          </a:prstGeom>
        </p:spPr>
      </p:pic>
      <p:sp>
        <p:nvSpPr>
          <p:cNvPr id="8"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96272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52265" cy="1450757"/>
          </a:xfrm>
        </p:spPr>
        <p:txBody>
          <a:bodyPr>
            <a:normAutofit/>
          </a:bodyPr>
          <a:lstStyle/>
          <a:p>
            <a:r>
              <a:rPr lang="en-US" sz="4300" b="1" dirty="0"/>
              <a:t>What Makes Health Worse?</a:t>
            </a:r>
          </a:p>
        </p:txBody>
      </p:sp>
      <p:sp>
        <p:nvSpPr>
          <p:cNvPr id="3" name="Content Placeholder 2"/>
          <p:cNvSpPr>
            <a:spLocks noGrp="1"/>
          </p:cNvSpPr>
          <p:nvPr>
            <p:ph idx="1"/>
          </p:nvPr>
        </p:nvSpPr>
        <p:spPr>
          <a:xfrm>
            <a:off x="1097280" y="1845733"/>
            <a:ext cx="10058400" cy="4077085"/>
          </a:xfrm>
        </p:spPr>
        <p:txBody>
          <a:bodyPr>
            <a:normAutofit lnSpcReduction="10000"/>
          </a:bodyPr>
          <a:lstStyle/>
          <a:p>
            <a:pPr>
              <a:buFont typeface="Wingdings" panose="05000000000000000000" pitchFamily="2" charset="2"/>
              <a:buChar char="§"/>
            </a:pPr>
            <a:r>
              <a:rPr lang="en-US" sz="3600" dirty="0"/>
              <a:t> Ethnicity</a:t>
            </a:r>
          </a:p>
          <a:p>
            <a:pPr>
              <a:buFont typeface="Wingdings" panose="05000000000000000000" pitchFamily="2" charset="2"/>
              <a:buChar char="§"/>
            </a:pPr>
            <a:r>
              <a:rPr lang="en-US" sz="3600" dirty="0"/>
              <a:t> Poverty</a:t>
            </a:r>
          </a:p>
          <a:p>
            <a:pPr>
              <a:buFont typeface="Wingdings" panose="05000000000000000000" pitchFamily="2" charset="2"/>
              <a:buChar char="§"/>
            </a:pPr>
            <a:r>
              <a:rPr lang="en-US" sz="3600" dirty="0"/>
              <a:t> Homelessness</a:t>
            </a:r>
          </a:p>
          <a:p>
            <a:pPr>
              <a:buFont typeface="Wingdings" panose="05000000000000000000" pitchFamily="2" charset="2"/>
              <a:buChar char="§"/>
            </a:pPr>
            <a:r>
              <a:rPr lang="en-US" sz="3600" dirty="0"/>
              <a:t> Crime</a:t>
            </a:r>
          </a:p>
          <a:p>
            <a:pPr lvl="2">
              <a:buFont typeface="Wingdings" panose="05000000000000000000" pitchFamily="2" charset="2"/>
              <a:buChar char="§"/>
            </a:pPr>
            <a:r>
              <a:rPr lang="en-US" sz="2800" dirty="0"/>
              <a:t>Victim</a:t>
            </a:r>
          </a:p>
          <a:p>
            <a:pPr lvl="2">
              <a:buFont typeface="Wingdings" panose="05000000000000000000" pitchFamily="2" charset="2"/>
              <a:buChar char="§"/>
            </a:pPr>
            <a:r>
              <a:rPr lang="en-US" sz="2800" dirty="0"/>
              <a:t>Justice System Involvement </a:t>
            </a:r>
          </a:p>
          <a:p>
            <a:pPr>
              <a:buFont typeface="Wingdings" panose="05000000000000000000" pitchFamily="2" charset="2"/>
              <a:buChar char="§"/>
            </a:pPr>
            <a:r>
              <a:rPr lang="en-US" sz="3400" dirty="0"/>
              <a:t>Substance Use</a:t>
            </a:r>
          </a:p>
          <a:p>
            <a:pPr marL="201168" lvl="1" indent="0">
              <a:buNone/>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17</a:t>
            </a:fld>
            <a:endParaRPr lang="en-US"/>
          </a:p>
        </p:txBody>
      </p:sp>
      <p:sp>
        <p:nvSpPr>
          <p:cNvPr id="6" name="Footer Placeholder 5"/>
          <p:cNvSpPr>
            <a:spLocks noGrp="1"/>
          </p:cNvSpPr>
          <p:nvPr>
            <p:ph type="ftr" sz="quarter" idx="11"/>
          </p:nvPr>
        </p:nvSpPr>
        <p:spPr/>
        <p:txBody>
          <a:bodyPr/>
          <a:lstStyle/>
          <a:p>
            <a:r>
              <a:rPr lang="en-US"/>
              <a:t>Chicago Health Disparities Center                                                     International Association of Peer Supporters</a:t>
            </a:r>
            <a:endParaRPr lang="en-US" dirty="0"/>
          </a:p>
        </p:txBody>
      </p:sp>
      <p:pic>
        <p:nvPicPr>
          <p:cNvPr id="4" name="Picture 3" descr="Time Capsule 20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27249" y="2134376"/>
            <a:ext cx="2973209" cy="3788442"/>
          </a:xfrm>
          <a:prstGeom prst="rect">
            <a:avLst/>
          </a:prstGeom>
        </p:spPr>
      </p:pic>
    </p:spTree>
    <p:extLst>
      <p:ext uri="{BB962C8B-B14F-4D97-AF65-F5344CB8AC3E}">
        <p14:creationId xmlns:p14="http://schemas.microsoft.com/office/powerpoint/2010/main" val="169916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798822"/>
            <a:ext cx="10058400" cy="897146"/>
          </a:xfrm>
        </p:spPr>
        <p:txBody>
          <a:bodyPr>
            <a:normAutofit/>
          </a:bodyPr>
          <a:lstStyle/>
          <a:p>
            <a:r>
              <a:rPr lang="en-US" sz="4300" b="1" dirty="0"/>
              <a:t>Six Reasons Why This Occurs.</a:t>
            </a:r>
          </a:p>
        </p:txBody>
      </p:sp>
      <p:sp>
        <p:nvSpPr>
          <p:cNvPr id="3" name="Content Placeholder 2"/>
          <p:cNvSpPr>
            <a:spLocks noGrp="1"/>
          </p:cNvSpPr>
          <p:nvPr>
            <p:ph idx="1"/>
          </p:nvPr>
        </p:nvSpPr>
        <p:spPr>
          <a:xfrm>
            <a:off x="635767" y="1791170"/>
            <a:ext cx="3727925" cy="4268008"/>
          </a:xfrm>
          <a:noFill/>
        </p:spPr>
        <p:txBody>
          <a:bodyPr>
            <a:normAutofit/>
          </a:bodyPr>
          <a:lstStyle/>
          <a:p>
            <a:r>
              <a:rPr lang="en-US" sz="4000" b="1" dirty="0">
                <a:solidFill>
                  <a:schemeClr val="tx1"/>
                </a:solidFill>
              </a:rPr>
              <a:t>1. Life Style</a:t>
            </a:r>
          </a:p>
          <a:p>
            <a:pPr lvl="2">
              <a:buFont typeface="Wingdings" panose="05000000000000000000" pitchFamily="2" charset="2"/>
              <a:buChar char="§"/>
            </a:pPr>
            <a:r>
              <a:rPr lang="en-US" sz="3200" dirty="0"/>
              <a:t>Diet</a:t>
            </a:r>
          </a:p>
          <a:p>
            <a:pPr lvl="2">
              <a:buFont typeface="Wingdings" panose="05000000000000000000" pitchFamily="2" charset="2"/>
              <a:buChar char="§"/>
            </a:pPr>
            <a:r>
              <a:rPr lang="en-US" sz="3200" dirty="0"/>
              <a:t>Exercise</a:t>
            </a:r>
          </a:p>
          <a:p>
            <a:pPr lvl="2">
              <a:buFont typeface="Wingdings" panose="05000000000000000000" pitchFamily="2" charset="2"/>
              <a:buChar char="§"/>
            </a:pPr>
            <a:r>
              <a:rPr lang="en-US" sz="3200" dirty="0"/>
              <a:t>Smoking</a:t>
            </a:r>
          </a:p>
          <a:p>
            <a:pPr lvl="2">
              <a:buFont typeface="Wingdings" panose="05000000000000000000" pitchFamily="2" charset="2"/>
              <a:buChar char="§"/>
            </a:pPr>
            <a:r>
              <a:rPr lang="en-US" sz="3200" dirty="0"/>
              <a:t>Unsafe sex</a:t>
            </a:r>
          </a:p>
          <a:p>
            <a:pPr lvl="2">
              <a:buFont typeface="Wingdings" panose="05000000000000000000" pitchFamily="2" charset="2"/>
              <a:buChar char="§"/>
            </a:pPr>
            <a:r>
              <a:rPr lang="en-US" sz="3200" dirty="0"/>
              <a:t>Substances</a:t>
            </a:r>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18</a:t>
            </a:fld>
            <a:endParaRPr lang="en-US"/>
          </a:p>
        </p:txBody>
      </p:sp>
      <p:sp>
        <p:nvSpPr>
          <p:cNvPr id="6" name="Footer Placeholder 5"/>
          <p:cNvSpPr>
            <a:spLocks noGrp="1"/>
          </p:cNvSpPr>
          <p:nvPr>
            <p:ph type="ftr" sz="quarter" idx="11"/>
          </p:nvPr>
        </p:nvSpPr>
        <p:spPr/>
        <p:txBody>
          <a:bodyPr/>
          <a:lstStyle/>
          <a:p>
            <a:r>
              <a:rPr lang="en-US"/>
              <a:t>Chicago Health Disparities Center                                                     International Association of Peer Supporters</a:t>
            </a:r>
          </a:p>
        </p:txBody>
      </p:sp>
      <p:pic>
        <p:nvPicPr>
          <p:cNvPr id="7" name="Picture 6">
            <a:extLst>
              <a:ext uri="{FF2B5EF4-FFF2-40B4-BE49-F238E27FC236}">
                <a16:creationId xmlns:a16="http://schemas.microsoft.com/office/drawing/2014/main" id="{D3C4A337-D9D9-48F5-A423-5238F1316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448" y="1892807"/>
            <a:ext cx="1990505" cy="2011680"/>
          </a:xfrm>
          <a:prstGeom prst="rect">
            <a:avLst/>
          </a:prstGeom>
        </p:spPr>
      </p:pic>
      <p:pic>
        <p:nvPicPr>
          <p:cNvPr id="9" name="Picture 8">
            <a:extLst>
              <a:ext uri="{FF2B5EF4-FFF2-40B4-BE49-F238E27FC236}">
                <a16:creationId xmlns:a16="http://schemas.microsoft.com/office/drawing/2014/main" id="{73858BFD-06F7-4041-8DBD-C13804760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692" y="3067286"/>
            <a:ext cx="4559300" cy="2701807"/>
          </a:xfrm>
          <a:prstGeom prst="rect">
            <a:avLst/>
          </a:prstGeom>
        </p:spPr>
      </p:pic>
    </p:spTree>
    <p:extLst>
      <p:ext uri="{BB962C8B-B14F-4D97-AF65-F5344CB8AC3E}">
        <p14:creationId xmlns:p14="http://schemas.microsoft.com/office/powerpoint/2010/main" val="420453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855643"/>
            <a:ext cx="10058400" cy="897146"/>
          </a:xfrm>
        </p:spPr>
        <p:txBody>
          <a:bodyPr>
            <a:normAutofit/>
          </a:bodyPr>
          <a:lstStyle/>
          <a:p>
            <a:r>
              <a:rPr lang="en-US" sz="4300" b="1" dirty="0"/>
              <a:t>Six Reasons Why This Occurs.</a:t>
            </a:r>
          </a:p>
        </p:txBody>
      </p:sp>
      <p:sp>
        <p:nvSpPr>
          <p:cNvPr id="3" name="Content Placeholder 2"/>
          <p:cNvSpPr>
            <a:spLocks noGrp="1"/>
          </p:cNvSpPr>
          <p:nvPr>
            <p:ph idx="1"/>
          </p:nvPr>
        </p:nvSpPr>
        <p:spPr>
          <a:xfrm>
            <a:off x="635767" y="1791170"/>
            <a:ext cx="4977242" cy="4048521"/>
          </a:xfrm>
          <a:noFill/>
        </p:spPr>
        <p:txBody>
          <a:bodyPr>
            <a:normAutofit/>
          </a:bodyPr>
          <a:lstStyle/>
          <a:p>
            <a:r>
              <a:rPr lang="en-US" sz="4000" b="1" dirty="0"/>
              <a:t>2. Social Determinants</a:t>
            </a:r>
          </a:p>
          <a:p>
            <a:pPr lvl="2">
              <a:buFont typeface="Wingdings" panose="05000000000000000000" pitchFamily="2" charset="2"/>
              <a:buChar char="§"/>
            </a:pPr>
            <a:r>
              <a:rPr lang="en-US" sz="3600" dirty="0"/>
              <a:t>Poverty</a:t>
            </a:r>
          </a:p>
          <a:p>
            <a:pPr lvl="2">
              <a:buFont typeface="Wingdings" panose="05000000000000000000" pitchFamily="2" charset="2"/>
              <a:buChar char="§"/>
            </a:pPr>
            <a:r>
              <a:rPr lang="en-US" sz="3600" dirty="0"/>
              <a:t>Homelessness</a:t>
            </a:r>
          </a:p>
          <a:p>
            <a:pPr lvl="2">
              <a:buFont typeface="Wingdings" panose="05000000000000000000" pitchFamily="2" charset="2"/>
              <a:buChar char="§"/>
            </a:pPr>
            <a:r>
              <a:rPr lang="en-US" sz="3600" dirty="0"/>
              <a:t>Crime Victim</a:t>
            </a:r>
          </a:p>
          <a:p>
            <a:pPr lvl="2">
              <a:buFont typeface="Wingdings" panose="05000000000000000000" pitchFamily="2" charset="2"/>
              <a:buChar char="§"/>
            </a:pPr>
            <a:r>
              <a:rPr lang="en-US" sz="3600" dirty="0"/>
              <a:t>Domestic Violence</a:t>
            </a:r>
          </a:p>
          <a:p>
            <a:pPr lvl="2">
              <a:buFont typeface="Wingdings" panose="05000000000000000000" pitchFamily="2" charset="2"/>
              <a:buChar char="§"/>
            </a:pPr>
            <a:r>
              <a:rPr lang="en-US" sz="3600" dirty="0"/>
              <a:t>Jail or Prison</a:t>
            </a:r>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19</a:t>
            </a:fld>
            <a:endParaRPr lang="en-US"/>
          </a:p>
        </p:txBody>
      </p:sp>
      <p:sp>
        <p:nvSpPr>
          <p:cNvPr id="7" name="Footer Placeholder 6"/>
          <p:cNvSpPr>
            <a:spLocks noGrp="1"/>
          </p:cNvSpPr>
          <p:nvPr>
            <p:ph type="ftr" sz="quarter" idx="11"/>
          </p:nvPr>
        </p:nvSpPr>
        <p:spPr/>
        <p:txBody>
          <a:bodyPr/>
          <a:lstStyle/>
          <a:p>
            <a:r>
              <a:rPr lang="en-US"/>
              <a:t>Chicago Health Disparities Center                                                     International Association of Peer Supporters</a:t>
            </a:r>
          </a:p>
        </p:txBody>
      </p:sp>
      <p:pic>
        <p:nvPicPr>
          <p:cNvPr id="10" name="Picture 9">
            <a:extLst>
              <a:ext uri="{FF2B5EF4-FFF2-40B4-BE49-F238E27FC236}">
                <a16:creationId xmlns:a16="http://schemas.microsoft.com/office/drawing/2014/main" id="{3DECBEA6-BBAC-4E45-891D-33509597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745" y="2641600"/>
            <a:ext cx="3317132" cy="2011680"/>
          </a:xfrm>
          <a:prstGeom prst="rect">
            <a:avLst/>
          </a:prstGeom>
        </p:spPr>
      </p:pic>
      <p:pic>
        <p:nvPicPr>
          <p:cNvPr id="11" name="Picture 10">
            <a:extLst>
              <a:ext uri="{FF2B5EF4-FFF2-40B4-BE49-F238E27FC236}">
                <a16:creationId xmlns:a16="http://schemas.microsoft.com/office/drawing/2014/main" id="{38D4E2F6-9B69-487D-8EE2-CC7242FA7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990" y="3647440"/>
            <a:ext cx="3510895" cy="2629782"/>
          </a:xfrm>
          <a:prstGeom prst="rect">
            <a:avLst/>
          </a:prstGeom>
        </p:spPr>
      </p:pic>
    </p:spTree>
    <p:extLst>
      <p:ext uri="{BB962C8B-B14F-4D97-AF65-F5344CB8AC3E}">
        <p14:creationId xmlns:p14="http://schemas.microsoft.com/office/powerpoint/2010/main" val="334515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the Presenter(s)</a:t>
            </a:r>
          </a:p>
        </p:txBody>
      </p:sp>
      <p:sp>
        <p:nvSpPr>
          <p:cNvPr id="4" name="Footer Placeholder 3"/>
          <p:cNvSpPr>
            <a:spLocks noGrp="1"/>
          </p:cNvSpPr>
          <p:nvPr>
            <p:ph type="ftr" sz="quarter" idx="11"/>
          </p:nvPr>
        </p:nvSpPr>
        <p:spPr>
          <a:xfrm>
            <a:off x="3181350" y="6459785"/>
            <a:ext cx="7097767" cy="365125"/>
          </a:xfrm>
        </p:spPr>
        <p:txBody>
          <a:bodyPr/>
          <a:lstStyle/>
          <a:p>
            <a:r>
              <a:rPr lang="en-US"/>
              <a:t>Chicago Health Disparities Center                                                     International Association of Peer Supporters</a:t>
            </a:r>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2</a:t>
            </a:fld>
            <a:endParaRPr lang="en-US"/>
          </a:p>
        </p:txBody>
      </p:sp>
      <p:sp>
        <p:nvSpPr>
          <p:cNvPr id="7" name="Rectangle 6"/>
          <p:cNvSpPr/>
          <p:nvPr/>
        </p:nvSpPr>
        <p:spPr>
          <a:xfrm>
            <a:off x="4492619" y="2015491"/>
            <a:ext cx="2705100" cy="310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1">
                    <a:lumMod val="60000"/>
                    <a:lumOff val="40000"/>
                  </a:schemeClr>
                </a:solidFill>
              </a:rPr>
              <a:t>PHOTO</a:t>
            </a:r>
            <a:r>
              <a:rPr lang="en-US" dirty="0"/>
              <a:t>O</a:t>
            </a:r>
          </a:p>
        </p:txBody>
      </p:sp>
    </p:spTree>
    <p:extLst>
      <p:ext uri="{BB962C8B-B14F-4D97-AF65-F5344CB8AC3E}">
        <p14:creationId xmlns:p14="http://schemas.microsoft.com/office/powerpoint/2010/main" val="155594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57" y="898424"/>
            <a:ext cx="10058400" cy="897146"/>
          </a:xfrm>
        </p:spPr>
        <p:txBody>
          <a:bodyPr>
            <a:normAutofit/>
          </a:bodyPr>
          <a:lstStyle/>
          <a:p>
            <a:r>
              <a:rPr lang="en-US" b="1" dirty="0"/>
              <a:t>Six Reasons Why This Occurs.</a:t>
            </a:r>
          </a:p>
        </p:txBody>
      </p:sp>
      <p:sp>
        <p:nvSpPr>
          <p:cNvPr id="3" name="Content Placeholder 2"/>
          <p:cNvSpPr>
            <a:spLocks noGrp="1"/>
          </p:cNvSpPr>
          <p:nvPr>
            <p:ph idx="1"/>
          </p:nvPr>
        </p:nvSpPr>
        <p:spPr>
          <a:xfrm>
            <a:off x="635767" y="1791170"/>
            <a:ext cx="9630451" cy="4851177"/>
          </a:xfrm>
          <a:noFill/>
        </p:spPr>
        <p:txBody>
          <a:bodyPr/>
          <a:lstStyle/>
          <a:p>
            <a:r>
              <a:rPr lang="en-US" sz="4000" b="1" dirty="0"/>
              <a:t>3. Insufficient Resources</a:t>
            </a:r>
          </a:p>
          <a:p>
            <a:pPr lvl="2">
              <a:buFont typeface="Wingdings" panose="05000000000000000000" pitchFamily="2" charset="2"/>
              <a:buChar char="§"/>
            </a:pPr>
            <a:r>
              <a:rPr lang="en-US" sz="3200" dirty="0"/>
              <a:t>Too few primary care clinics</a:t>
            </a:r>
          </a:p>
          <a:p>
            <a:pPr lvl="2">
              <a:buFont typeface="Wingdings" panose="05000000000000000000" pitchFamily="2" charset="2"/>
              <a:buChar char="§"/>
            </a:pPr>
            <a:r>
              <a:rPr lang="en-US" sz="3200" dirty="0"/>
              <a:t>Too few specialty care clinics</a:t>
            </a:r>
          </a:p>
          <a:p>
            <a:pPr lvl="2">
              <a:buFont typeface="Wingdings" panose="05000000000000000000" pitchFamily="2" charset="2"/>
              <a:buChar char="§"/>
            </a:pPr>
            <a:r>
              <a:rPr lang="en-US" sz="3200" dirty="0"/>
              <a:t>Inaccessible clinics (lack of transportation)</a:t>
            </a:r>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20</a:t>
            </a:fld>
            <a:endParaRPr lang="en-US"/>
          </a:p>
        </p:txBody>
      </p:sp>
      <p:pic>
        <p:nvPicPr>
          <p:cNvPr id="8" name="Picture 7">
            <a:extLst>
              <a:ext uri="{FF2B5EF4-FFF2-40B4-BE49-F238E27FC236}">
                <a16:creationId xmlns:a16="http://schemas.microsoft.com/office/drawing/2014/main" id="{C0CB5A96-5B33-4E96-A95E-F95783E3B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949" y="4564740"/>
            <a:ext cx="4754880" cy="1718782"/>
          </a:xfrm>
          <a:prstGeom prst="rect">
            <a:avLst/>
          </a:prstGeom>
        </p:spPr>
      </p:pic>
      <p:sp>
        <p:nvSpPr>
          <p:cNvPr id="4" name="TextBox 3">
            <a:extLst>
              <a:ext uri="{FF2B5EF4-FFF2-40B4-BE49-F238E27FC236}">
                <a16:creationId xmlns:a16="http://schemas.microsoft.com/office/drawing/2014/main" id="{35EE4354-4C5A-40D4-97C6-A18C24F043E6}"/>
              </a:ext>
            </a:extLst>
          </p:cNvPr>
          <p:cNvSpPr txBox="1"/>
          <p:nvPr/>
        </p:nvSpPr>
        <p:spPr>
          <a:xfrm>
            <a:off x="7380514" y="1795104"/>
            <a:ext cx="4519749" cy="1077218"/>
          </a:xfrm>
          <a:prstGeom prst="rect">
            <a:avLst/>
          </a:prstGeom>
          <a:noFill/>
        </p:spPr>
        <p:txBody>
          <a:bodyPr wrap="square" rtlCol="0">
            <a:spAutoFit/>
          </a:bodyPr>
          <a:lstStyle/>
          <a:p>
            <a:pPr algn="ctr"/>
            <a:r>
              <a:rPr lang="en-US" sz="3200" b="1" dirty="0"/>
              <a:t>FRAGMENTED HEALTH SYSTEM</a:t>
            </a:r>
          </a:p>
        </p:txBody>
      </p:sp>
      <p:cxnSp>
        <p:nvCxnSpPr>
          <p:cNvPr id="10" name="Straight Arrow Connector 9">
            <a:extLst>
              <a:ext uri="{FF2B5EF4-FFF2-40B4-BE49-F238E27FC236}">
                <a16:creationId xmlns:a16="http://schemas.microsoft.com/office/drawing/2014/main" id="{725AB625-BC44-4548-829F-A8336CCEEE68}"/>
              </a:ext>
            </a:extLst>
          </p:cNvPr>
          <p:cNvCxnSpPr>
            <a:cxnSpLocks/>
          </p:cNvCxnSpPr>
          <p:nvPr/>
        </p:nvCxnSpPr>
        <p:spPr>
          <a:xfrm>
            <a:off x="5915693" y="2166205"/>
            <a:ext cx="1658983" cy="0"/>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2938644" y="641915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53145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57" y="898424"/>
            <a:ext cx="10058400" cy="897146"/>
          </a:xfrm>
        </p:spPr>
        <p:txBody>
          <a:bodyPr>
            <a:normAutofit/>
          </a:bodyPr>
          <a:lstStyle/>
          <a:p>
            <a:r>
              <a:rPr lang="en-US" b="1" dirty="0"/>
              <a:t>Six Reasons Why This Occurs.</a:t>
            </a:r>
          </a:p>
        </p:txBody>
      </p:sp>
      <p:sp>
        <p:nvSpPr>
          <p:cNvPr id="3" name="Content Placeholder 2"/>
          <p:cNvSpPr>
            <a:spLocks noGrp="1"/>
          </p:cNvSpPr>
          <p:nvPr>
            <p:ph idx="1"/>
          </p:nvPr>
        </p:nvSpPr>
        <p:spPr>
          <a:xfrm>
            <a:off x="635767" y="1791170"/>
            <a:ext cx="9941248" cy="4851177"/>
          </a:xfrm>
          <a:noFill/>
        </p:spPr>
        <p:txBody>
          <a:bodyPr/>
          <a:lstStyle/>
          <a:p>
            <a:r>
              <a:rPr lang="en-US" sz="4000" b="1" dirty="0"/>
              <a:t>3. Insufficient Resources</a:t>
            </a:r>
          </a:p>
          <a:p>
            <a:pPr lvl="2">
              <a:buFont typeface="Wingdings" panose="05000000000000000000" pitchFamily="2" charset="2"/>
              <a:buChar char="§"/>
            </a:pPr>
            <a:r>
              <a:rPr lang="en-US" sz="3200" dirty="0"/>
              <a:t>Too few entitlements (insurance coverage)</a:t>
            </a:r>
          </a:p>
          <a:p>
            <a:pPr lvl="2">
              <a:buFont typeface="Wingdings" panose="05000000000000000000" pitchFamily="2" charset="2"/>
              <a:buChar char="§"/>
            </a:pPr>
            <a:r>
              <a:rPr lang="en-US" sz="3200" dirty="0"/>
              <a:t>Lack of parity (equity) in mental and physical healthcare </a:t>
            </a:r>
          </a:p>
          <a:p>
            <a:pPr lvl="2">
              <a:buFont typeface="Wingdings" panose="05000000000000000000" pitchFamily="2" charset="2"/>
              <a:buChar char="§"/>
            </a:pPr>
            <a:r>
              <a:rPr lang="en-US" sz="3200" dirty="0"/>
              <a:t>Lack of recovery resources</a:t>
            </a:r>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21</a:t>
            </a:fld>
            <a:endParaRPr lang="en-US"/>
          </a:p>
        </p:txBody>
      </p:sp>
      <p:pic>
        <p:nvPicPr>
          <p:cNvPr id="8" name="Picture 7">
            <a:extLst>
              <a:ext uri="{FF2B5EF4-FFF2-40B4-BE49-F238E27FC236}">
                <a16:creationId xmlns:a16="http://schemas.microsoft.com/office/drawing/2014/main" id="{C0CB5A96-5B33-4E96-A95E-F95783E3B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949" y="4564740"/>
            <a:ext cx="4754880" cy="1718782"/>
          </a:xfrm>
          <a:prstGeom prst="rect">
            <a:avLst/>
          </a:prstGeom>
        </p:spPr>
      </p:pic>
      <p:sp>
        <p:nvSpPr>
          <p:cNvPr id="4" name="TextBox 3">
            <a:extLst>
              <a:ext uri="{FF2B5EF4-FFF2-40B4-BE49-F238E27FC236}">
                <a16:creationId xmlns:a16="http://schemas.microsoft.com/office/drawing/2014/main" id="{35EE4354-4C5A-40D4-97C6-A18C24F043E6}"/>
              </a:ext>
            </a:extLst>
          </p:cNvPr>
          <p:cNvSpPr txBox="1"/>
          <p:nvPr/>
        </p:nvSpPr>
        <p:spPr>
          <a:xfrm>
            <a:off x="7380514" y="1795104"/>
            <a:ext cx="4519749" cy="1077218"/>
          </a:xfrm>
          <a:prstGeom prst="rect">
            <a:avLst/>
          </a:prstGeom>
          <a:noFill/>
        </p:spPr>
        <p:txBody>
          <a:bodyPr wrap="square" rtlCol="0">
            <a:spAutoFit/>
          </a:bodyPr>
          <a:lstStyle/>
          <a:p>
            <a:pPr algn="ctr"/>
            <a:r>
              <a:rPr lang="en-US" sz="3200" b="1" dirty="0"/>
              <a:t>FRAGMENTED HEALTH SYSTEM</a:t>
            </a:r>
          </a:p>
        </p:txBody>
      </p:sp>
      <p:cxnSp>
        <p:nvCxnSpPr>
          <p:cNvPr id="10" name="Straight Arrow Connector 9">
            <a:extLst>
              <a:ext uri="{FF2B5EF4-FFF2-40B4-BE49-F238E27FC236}">
                <a16:creationId xmlns:a16="http://schemas.microsoft.com/office/drawing/2014/main" id="{725AB625-BC44-4548-829F-A8336CCEEE68}"/>
              </a:ext>
            </a:extLst>
          </p:cNvPr>
          <p:cNvCxnSpPr>
            <a:cxnSpLocks/>
          </p:cNvCxnSpPr>
          <p:nvPr/>
        </p:nvCxnSpPr>
        <p:spPr>
          <a:xfrm>
            <a:off x="5915693" y="2166205"/>
            <a:ext cx="1658983" cy="0"/>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2952550" y="641915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50786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94024"/>
            <a:ext cx="10058400" cy="897146"/>
          </a:xfrm>
        </p:spPr>
        <p:txBody>
          <a:bodyPr>
            <a:normAutofit/>
          </a:bodyPr>
          <a:lstStyle/>
          <a:p>
            <a:r>
              <a:rPr lang="en-US" b="1" dirty="0"/>
              <a:t>Six Reasons Why This Occurs.</a:t>
            </a:r>
          </a:p>
        </p:txBody>
      </p:sp>
      <p:sp>
        <p:nvSpPr>
          <p:cNvPr id="3" name="Content Placeholder 2"/>
          <p:cNvSpPr>
            <a:spLocks noGrp="1"/>
          </p:cNvSpPr>
          <p:nvPr>
            <p:ph idx="1"/>
          </p:nvPr>
        </p:nvSpPr>
        <p:spPr>
          <a:xfrm>
            <a:off x="1066800" y="1118359"/>
            <a:ext cx="9095509" cy="4851177"/>
          </a:xfrm>
          <a:noFill/>
        </p:spPr>
        <p:txBody>
          <a:bodyPr/>
          <a:lstStyle/>
          <a:p>
            <a:endParaRPr lang="en-US" sz="4000" b="1" dirty="0"/>
          </a:p>
          <a:p>
            <a:r>
              <a:rPr lang="en-US" sz="4000" b="1" dirty="0"/>
              <a:t>4. Lack of Culturally Relevant Services</a:t>
            </a:r>
          </a:p>
          <a:p>
            <a:pPr lvl="2">
              <a:buFont typeface="Wingdings" panose="05000000000000000000" pitchFamily="2" charset="2"/>
              <a:buChar char="§"/>
            </a:pPr>
            <a:r>
              <a:rPr lang="en-US" sz="2800" dirty="0"/>
              <a:t>Services not in ethnically diverse neighborhoods</a:t>
            </a:r>
          </a:p>
          <a:p>
            <a:pPr lvl="2">
              <a:buFont typeface="Wingdings" panose="05000000000000000000" pitchFamily="2" charset="2"/>
              <a:buChar char="§"/>
            </a:pPr>
            <a:r>
              <a:rPr lang="en-US" sz="2800" dirty="0"/>
              <a:t>Providers of color largely absent from care settings</a:t>
            </a:r>
          </a:p>
          <a:p>
            <a:pPr lvl="2">
              <a:buFont typeface="Wingdings" panose="05000000000000000000" pitchFamily="2" charset="2"/>
              <a:buChar char="§"/>
            </a:pPr>
            <a:r>
              <a:rPr lang="en-US" sz="2800" dirty="0"/>
              <a:t>Services fail to reflect cultural priorities including the culture of hope and recovery</a:t>
            </a:r>
          </a:p>
          <a:p>
            <a:pPr lvl="2">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22</a:t>
            </a:fld>
            <a:endParaRPr lang="en-US"/>
          </a:p>
        </p:txBody>
      </p:sp>
      <p:sp>
        <p:nvSpPr>
          <p:cNvPr id="7" name="Footer Placeholder 6"/>
          <p:cNvSpPr>
            <a:spLocks noGrp="1"/>
          </p:cNvSpPr>
          <p:nvPr>
            <p:ph type="ftr" sz="quarter" idx="11"/>
          </p:nvPr>
        </p:nvSpPr>
        <p:spPr/>
        <p:txBody>
          <a:bodyPr/>
          <a:lstStyle/>
          <a:p>
            <a:r>
              <a:rPr lang="en-US"/>
              <a:t>Chicago Health Disparities Center                                                     International Association of Peer Supporters</a:t>
            </a:r>
          </a:p>
        </p:txBody>
      </p:sp>
      <p:pic>
        <p:nvPicPr>
          <p:cNvPr id="2052" name="Picture 4" descr="Cultural Competency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810" y="3832391"/>
            <a:ext cx="3778898"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9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857" y="1145094"/>
            <a:ext cx="7316132" cy="646076"/>
          </a:xfrm>
        </p:spPr>
        <p:txBody>
          <a:bodyPr>
            <a:normAutofit fontScale="90000"/>
          </a:bodyPr>
          <a:lstStyle/>
          <a:p>
            <a:r>
              <a:rPr lang="en-US" b="1" dirty="0"/>
              <a:t>Six Reasons Why This Occurs</a:t>
            </a:r>
            <a:r>
              <a:rPr lang="en-US" dirty="0"/>
              <a:t>.</a:t>
            </a:r>
          </a:p>
        </p:txBody>
      </p:sp>
      <p:sp>
        <p:nvSpPr>
          <p:cNvPr id="3" name="Content Placeholder 2"/>
          <p:cNvSpPr>
            <a:spLocks noGrp="1"/>
          </p:cNvSpPr>
          <p:nvPr>
            <p:ph idx="1"/>
          </p:nvPr>
        </p:nvSpPr>
        <p:spPr>
          <a:xfrm>
            <a:off x="1356901" y="1785661"/>
            <a:ext cx="9855582" cy="4395683"/>
          </a:xfrm>
          <a:noFill/>
        </p:spPr>
        <p:txBody>
          <a:bodyPr>
            <a:normAutofit/>
          </a:bodyPr>
          <a:lstStyle/>
          <a:p>
            <a:pPr marL="201168" lvl="1" indent="0">
              <a:buNone/>
            </a:pPr>
            <a:r>
              <a:rPr lang="en-US" sz="3600" b="1" dirty="0">
                <a:solidFill>
                  <a:schemeClr val="tx1"/>
                </a:solidFill>
              </a:rPr>
              <a:t>5. Medication Side Effects</a:t>
            </a:r>
          </a:p>
          <a:p>
            <a:pPr marL="384048" lvl="2" indent="0">
              <a:buNone/>
            </a:pPr>
            <a:r>
              <a:rPr lang="en-US" sz="3600" dirty="0"/>
              <a:t>Significant weight gain in atypical anti-psychotic medication lead to:</a:t>
            </a:r>
          </a:p>
          <a:p>
            <a:pPr lvl="4">
              <a:buFont typeface="Wingdings" panose="05000000000000000000" pitchFamily="2" charset="2"/>
              <a:buChar char="§"/>
            </a:pPr>
            <a:r>
              <a:rPr lang="en-US" sz="4000" dirty="0"/>
              <a:t>Type 2 diabetes</a:t>
            </a:r>
          </a:p>
          <a:p>
            <a:pPr lvl="4">
              <a:buFont typeface="Wingdings" panose="05000000000000000000" pitchFamily="2" charset="2"/>
              <a:buChar char="§"/>
            </a:pPr>
            <a:r>
              <a:rPr lang="en-US" sz="4000" dirty="0"/>
              <a:t>High blood pressure</a:t>
            </a:r>
          </a:p>
          <a:p>
            <a:pPr lvl="4">
              <a:buFont typeface="Wingdings" panose="05000000000000000000" pitchFamily="2" charset="2"/>
              <a:buChar char="§"/>
            </a:pPr>
            <a:r>
              <a:rPr lang="en-US" sz="4000" dirty="0"/>
              <a:t>Cardiovascular Disease</a:t>
            </a:r>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23</a:t>
            </a:fld>
            <a:endParaRPr lang="en-US"/>
          </a:p>
        </p:txBody>
      </p:sp>
      <p:pic>
        <p:nvPicPr>
          <p:cNvPr id="3074" name="Picture 2" descr="Image result for medication side effe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5017" y="3288751"/>
            <a:ext cx="3011216" cy="201061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088811" y="6396704"/>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06126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857" y="1145094"/>
            <a:ext cx="7316132" cy="646076"/>
          </a:xfrm>
        </p:spPr>
        <p:txBody>
          <a:bodyPr>
            <a:normAutofit fontScale="90000"/>
          </a:bodyPr>
          <a:lstStyle/>
          <a:p>
            <a:r>
              <a:rPr lang="en-US" b="1" dirty="0"/>
              <a:t>Six Reasons Why This Occurs</a:t>
            </a:r>
            <a:r>
              <a:rPr lang="en-US" dirty="0"/>
              <a:t>.</a:t>
            </a:r>
          </a:p>
        </p:txBody>
      </p:sp>
      <p:sp>
        <p:nvSpPr>
          <p:cNvPr id="3" name="Content Placeholder 2"/>
          <p:cNvSpPr>
            <a:spLocks noGrp="1"/>
          </p:cNvSpPr>
          <p:nvPr>
            <p:ph idx="1"/>
          </p:nvPr>
        </p:nvSpPr>
        <p:spPr>
          <a:xfrm>
            <a:off x="1356901" y="1785661"/>
            <a:ext cx="9663196" cy="3115523"/>
          </a:xfrm>
          <a:noFill/>
        </p:spPr>
        <p:txBody>
          <a:bodyPr>
            <a:normAutofit/>
          </a:bodyPr>
          <a:lstStyle/>
          <a:p>
            <a:pPr marL="201168" lvl="1" indent="0">
              <a:buNone/>
            </a:pPr>
            <a:r>
              <a:rPr lang="en-US" sz="3800" b="1" dirty="0"/>
              <a:t>6. Genetic Comorbidities</a:t>
            </a:r>
          </a:p>
          <a:p>
            <a:pPr lvl="1">
              <a:buFont typeface="Wingdings" panose="05000000000000000000" pitchFamily="2" charset="2"/>
              <a:buChar char="§"/>
            </a:pPr>
            <a:r>
              <a:rPr lang="en-US" sz="3800" dirty="0"/>
              <a:t>Heart Arrhythmias</a:t>
            </a:r>
          </a:p>
          <a:p>
            <a:pPr lvl="1">
              <a:buFont typeface="Wingdings" panose="05000000000000000000" pitchFamily="2" charset="2"/>
              <a:buChar char="§"/>
            </a:pPr>
            <a:r>
              <a:rPr lang="en-US" sz="3800" dirty="0"/>
              <a:t>Auto-immune disorders</a:t>
            </a:r>
          </a:p>
          <a:p>
            <a:pPr lvl="1">
              <a:buFont typeface="Wingdings" panose="05000000000000000000" pitchFamily="2" charset="2"/>
              <a:buChar char="§"/>
            </a:pPr>
            <a:r>
              <a:rPr lang="en-US" sz="3800" dirty="0"/>
              <a:t>Diabetes</a:t>
            </a:r>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24</a:t>
            </a:fld>
            <a:endParaRPr lang="en-US"/>
          </a:p>
        </p:txBody>
      </p:sp>
      <p:pic>
        <p:nvPicPr>
          <p:cNvPr id="6" name="Picture 5">
            <a:extLst>
              <a:ext uri="{FF2B5EF4-FFF2-40B4-BE49-F238E27FC236}">
                <a16:creationId xmlns:a16="http://schemas.microsoft.com/office/drawing/2014/main" id="{8F6960D6-C582-497A-971A-F8DC6A4741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4299" y="2800625"/>
            <a:ext cx="5029200" cy="3082833"/>
          </a:xfrm>
          <a:prstGeom prst="rect">
            <a:avLst/>
          </a:prstGeom>
        </p:spPr>
      </p:pic>
      <p:sp>
        <p:nvSpPr>
          <p:cNvPr id="7" name="TextBox 6">
            <a:extLst>
              <a:ext uri="{FF2B5EF4-FFF2-40B4-BE49-F238E27FC236}">
                <a16:creationId xmlns:a16="http://schemas.microsoft.com/office/drawing/2014/main" id="{E030BD00-4EC3-4EE1-8AE1-D2F4CA8FA248}"/>
              </a:ext>
            </a:extLst>
          </p:cNvPr>
          <p:cNvSpPr txBox="1"/>
          <p:nvPr/>
        </p:nvSpPr>
        <p:spPr>
          <a:xfrm>
            <a:off x="6964299" y="7125867"/>
            <a:ext cx="5029200" cy="230832"/>
          </a:xfrm>
          <a:prstGeom prst="rect">
            <a:avLst/>
          </a:prstGeom>
          <a:noFill/>
        </p:spPr>
        <p:txBody>
          <a:bodyPr wrap="square" rtlCol="0">
            <a:spAutoFit/>
          </a:bodyPr>
          <a:lstStyle/>
          <a:p>
            <a:r>
              <a:rPr lang="en-US" sz="900">
                <a:hlinkClick r:id="rId4" tooltip="http://humannhealth.com/5-medication-free-strategies-to-help-prevent-heart-disease/567/"/>
              </a:rPr>
              <a:t>This Photo</a:t>
            </a:r>
            <a:r>
              <a:rPr lang="en-US" sz="900"/>
              <a:t> by Unknown Author is licensed under </a:t>
            </a:r>
            <a:r>
              <a:rPr lang="en-US" sz="900">
                <a:hlinkClick r:id="rId5" tooltip="https://creativecommons.org/licenses/by-nc-sa/3.0/"/>
              </a:rPr>
              <a:t>CC BY-SA-NC</a:t>
            </a:r>
            <a:endParaRPr lang="en-US" sz="900"/>
          </a:p>
        </p:txBody>
      </p:sp>
      <p:sp>
        <p:nvSpPr>
          <p:cNvPr id="8"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128118" y="6366762"/>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963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959963"/>
            <a:ext cx="10058400" cy="862149"/>
          </a:xfrm>
        </p:spPr>
        <p:txBody>
          <a:bodyPr>
            <a:normAutofit fontScale="90000"/>
          </a:bodyPr>
          <a:lstStyle/>
          <a:p>
            <a:br>
              <a:rPr lang="en-US" dirty="0"/>
            </a:br>
            <a:r>
              <a:rPr lang="en-US" b="1" dirty="0"/>
              <a:t>Outline Point 2 </a:t>
            </a:r>
          </a:p>
        </p:txBody>
      </p:sp>
      <p:sp>
        <p:nvSpPr>
          <p:cNvPr id="3" name="Content Placeholder 2"/>
          <p:cNvSpPr>
            <a:spLocks noGrp="1"/>
          </p:cNvSpPr>
          <p:nvPr>
            <p:ph idx="1"/>
          </p:nvPr>
        </p:nvSpPr>
        <p:spPr>
          <a:xfrm>
            <a:off x="1154083" y="1771369"/>
            <a:ext cx="10688955" cy="4126668"/>
          </a:xfrm>
        </p:spPr>
        <p:txBody>
          <a:bodyPr>
            <a:normAutofit/>
          </a:bodyPr>
          <a:lstStyle/>
          <a:p>
            <a:pPr marL="0" indent="0">
              <a:lnSpc>
                <a:spcPct val="100000"/>
              </a:lnSpc>
              <a:buNone/>
            </a:pPr>
            <a:r>
              <a:rPr lang="en-US" sz="6000" b="1" dirty="0">
                <a:solidFill>
                  <a:schemeClr val="accent1"/>
                </a:solidFill>
              </a:rPr>
              <a:t>Peer support services as one solution</a:t>
            </a:r>
            <a:endParaRPr lang="en-US" sz="6000" dirty="0"/>
          </a:p>
          <a:p>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25</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95608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E55A-5509-45F7-AB10-3832019F2496}"/>
              </a:ext>
            </a:extLst>
          </p:cNvPr>
          <p:cNvSpPr>
            <a:spLocks noGrp="1"/>
          </p:cNvSpPr>
          <p:nvPr>
            <p:ph type="title"/>
          </p:nvPr>
        </p:nvSpPr>
        <p:spPr/>
        <p:txBody>
          <a:bodyPr/>
          <a:lstStyle/>
          <a:p>
            <a:r>
              <a:rPr lang="en-US" b="1" dirty="0"/>
              <a:t>Treatments Do Exist!</a:t>
            </a:r>
          </a:p>
        </p:txBody>
      </p:sp>
      <p:sp>
        <p:nvSpPr>
          <p:cNvPr id="3" name="Content Placeholder 2">
            <a:extLst>
              <a:ext uri="{FF2B5EF4-FFF2-40B4-BE49-F238E27FC236}">
                <a16:creationId xmlns:a16="http://schemas.microsoft.com/office/drawing/2014/main" id="{EDACFD5A-5F86-4562-A9A1-C2401FD74E8E}"/>
              </a:ext>
            </a:extLst>
          </p:cNvPr>
          <p:cNvSpPr>
            <a:spLocks noGrp="1"/>
          </p:cNvSpPr>
          <p:nvPr>
            <p:ph idx="1"/>
          </p:nvPr>
        </p:nvSpPr>
        <p:spPr>
          <a:xfrm>
            <a:off x="1097280" y="1845734"/>
            <a:ext cx="10058400" cy="4023360"/>
          </a:xfrm>
        </p:spPr>
        <p:txBody>
          <a:bodyPr>
            <a:normAutofit fontScale="92500" lnSpcReduction="20000"/>
          </a:bodyPr>
          <a:lstStyle/>
          <a:p>
            <a:pPr marL="0" indent="0">
              <a:buNone/>
            </a:pPr>
            <a:endParaRPr lang="en-US" sz="4800" b="1" dirty="0"/>
          </a:p>
          <a:p>
            <a:pPr marL="0" indent="0">
              <a:buNone/>
            </a:pPr>
            <a:r>
              <a:rPr lang="en-US" sz="4800" dirty="0"/>
              <a:t>Evidence-based strategies: </a:t>
            </a:r>
          </a:p>
          <a:p>
            <a:pPr marL="0" indent="0">
              <a:buNone/>
            </a:pPr>
            <a:r>
              <a:rPr lang="en-US" sz="3600" dirty="0"/>
              <a:t>Are those that prove effective through rigorous study and evaluation</a:t>
            </a:r>
          </a:p>
          <a:p>
            <a:pPr marL="0" indent="0">
              <a:buNone/>
            </a:pPr>
            <a:endParaRPr lang="en-US" sz="4800" dirty="0"/>
          </a:p>
          <a:p>
            <a:pPr marL="0" indent="0">
              <a:buNone/>
            </a:pPr>
            <a:r>
              <a:rPr lang="en-US" sz="4800" dirty="0"/>
              <a:t>Properly trained doctors, nurses, therapists, and peer support providers</a:t>
            </a:r>
          </a:p>
          <a:p>
            <a:pPr>
              <a:buFont typeface="Wingdings" panose="05000000000000000000" pitchFamily="2" charset="2"/>
              <a:buChar char="§"/>
            </a:pPr>
            <a:endParaRPr lang="en-US" sz="4000" dirty="0"/>
          </a:p>
        </p:txBody>
      </p:sp>
      <p:sp>
        <p:nvSpPr>
          <p:cNvPr id="4" name="Footer Placeholder 3">
            <a:extLst>
              <a:ext uri="{FF2B5EF4-FFF2-40B4-BE49-F238E27FC236}">
                <a16:creationId xmlns:a16="http://schemas.microsoft.com/office/drawing/2014/main" id="{19C2BF2E-8136-4737-81E4-C26B27B45CDE}"/>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7807A50F-4AC4-4F8D-9AB3-0ED23BE902C9}"/>
              </a:ext>
            </a:extLst>
          </p:cNvPr>
          <p:cNvSpPr>
            <a:spLocks noGrp="1"/>
          </p:cNvSpPr>
          <p:nvPr>
            <p:ph type="sldNum" sz="quarter" idx="12"/>
          </p:nvPr>
        </p:nvSpPr>
        <p:spPr/>
        <p:txBody>
          <a:bodyPr/>
          <a:lstStyle/>
          <a:p>
            <a:fld id="{AFE74ADB-1234-470A-BA2D-4E59466A79F4}" type="slidenum">
              <a:rPr lang="en-US" smtClean="0"/>
              <a:t>26</a:t>
            </a:fld>
            <a:endParaRPr lang="en-US"/>
          </a:p>
        </p:txBody>
      </p:sp>
    </p:spTree>
    <p:extLst>
      <p:ext uri="{BB962C8B-B14F-4D97-AF65-F5344CB8AC3E}">
        <p14:creationId xmlns:p14="http://schemas.microsoft.com/office/powerpoint/2010/main" val="131467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C43F-92F8-4453-88E2-23A0BF6C8870}"/>
              </a:ext>
            </a:extLst>
          </p:cNvPr>
          <p:cNvSpPr>
            <a:spLocks noGrp="1"/>
          </p:cNvSpPr>
          <p:nvPr>
            <p:ph type="title"/>
          </p:nvPr>
        </p:nvSpPr>
        <p:spPr/>
        <p:txBody>
          <a:bodyPr/>
          <a:lstStyle/>
          <a:p>
            <a:r>
              <a:rPr lang="en-US" b="1" dirty="0"/>
              <a:t>Integrated Care</a:t>
            </a:r>
          </a:p>
        </p:txBody>
      </p:sp>
      <p:sp>
        <p:nvSpPr>
          <p:cNvPr id="3" name="Content Placeholder 2">
            <a:extLst>
              <a:ext uri="{FF2B5EF4-FFF2-40B4-BE49-F238E27FC236}">
                <a16:creationId xmlns:a16="http://schemas.microsoft.com/office/drawing/2014/main" id="{D53754A5-F419-469C-B5DD-CE058409A6F5}"/>
              </a:ext>
            </a:extLst>
          </p:cNvPr>
          <p:cNvSpPr>
            <a:spLocks noGrp="1"/>
          </p:cNvSpPr>
          <p:nvPr>
            <p:ph idx="1"/>
          </p:nvPr>
        </p:nvSpPr>
        <p:spPr>
          <a:xfrm>
            <a:off x="705394" y="1845734"/>
            <a:ext cx="10450286" cy="4588348"/>
          </a:xfrm>
        </p:spPr>
        <p:txBody>
          <a:bodyPr>
            <a:normAutofit/>
          </a:bodyPr>
          <a:lstStyle/>
          <a:p>
            <a:pPr marL="0" indent="0">
              <a:buNone/>
            </a:pPr>
            <a:r>
              <a:rPr lang="en-US" sz="3200" dirty="0"/>
              <a:t> </a:t>
            </a:r>
            <a:r>
              <a:rPr lang="en-US" sz="4400" dirty="0"/>
              <a:t>One stop health care for </a:t>
            </a:r>
          </a:p>
          <a:p>
            <a:pPr marL="384048" lvl="2" indent="0">
              <a:buNone/>
            </a:pPr>
            <a:r>
              <a:rPr lang="en-US" sz="3200" dirty="0"/>
              <a:t>Primary</a:t>
            </a:r>
          </a:p>
          <a:p>
            <a:pPr marL="384048" lvl="2" indent="0">
              <a:buNone/>
            </a:pPr>
            <a:r>
              <a:rPr lang="en-US" sz="3200" dirty="0"/>
              <a:t>Specialty </a:t>
            </a:r>
          </a:p>
          <a:p>
            <a:pPr marL="384048" lvl="2" indent="0">
              <a:buNone/>
            </a:pPr>
            <a:r>
              <a:rPr lang="en-US" sz="3200" dirty="0"/>
              <a:t>Mental health care</a:t>
            </a:r>
          </a:p>
          <a:p>
            <a:pPr lvl="1">
              <a:buFont typeface="Wingdings" panose="05000000000000000000" pitchFamily="2" charset="2"/>
              <a:buChar char="§"/>
            </a:pPr>
            <a:endParaRPr lang="en-US" sz="3000" dirty="0"/>
          </a:p>
          <a:p>
            <a:pPr marL="201168" lvl="1" indent="0">
              <a:buNone/>
            </a:pPr>
            <a:endParaRPr lang="en-US" sz="3000" dirty="0"/>
          </a:p>
        </p:txBody>
      </p:sp>
      <p:sp>
        <p:nvSpPr>
          <p:cNvPr id="5" name="Slide Number Placeholder 4">
            <a:extLst>
              <a:ext uri="{FF2B5EF4-FFF2-40B4-BE49-F238E27FC236}">
                <a16:creationId xmlns:a16="http://schemas.microsoft.com/office/drawing/2014/main" id="{59865B22-2E31-4F45-BDD0-A5C4FE07A9BD}"/>
              </a:ext>
            </a:extLst>
          </p:cNvPr>
          <p:cNvSpPr>
            <a:spLocks noGrp="1"/>
          </p:cNvSpPr>
          <p:nvPr>
            <p:ph type="sldNum" sz="quarter" idx="12"/>
          </p:nvPr>
        </p:nvSpPr>
        <p:spPr/>
        <p:txBody>
          <a:bodyPr/>
          <a:lstStyle/>
          <a:p>
            <a:fld id="{AFE74ADB-1234-470A-BA2D-4E59466A79F4}" type="slidenum">
              <a:rPr lang="en-US" smtClean="0"/>
              <a:t>27</a:t>
            </a:fld>
            <a:endParaRPr lang="en-US"/>
          </a:p>
        </p:txBody>
      </p:sp>
      <p:pic>
        <p:nvPicPr>
          <p:cNvPr id="7" name="Picture 6">
            <a:extLst>
              <a:ext uri="{FF2B5EF4-FFF2-40B4-BE49-F238E27FC236}">
                <a16:creationId xmlns:a16="http://schemas.microsoft.com/office/drawing/2014/main" id="{D8C1D727-E1EB-4559-8E6A-C414F98E7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39" y="1845734"/>
            <a:ext cx="4211438" cy="2563484"/>
          </a:xfrm>
          <a:prstGeom prst="rect">
            <a:avLst/>
          </a:prstGeom>
        </p:spPr>
      </p:pic>
      <p:sp>
        <p:nvSpPr>
          <p:cNvPr id="8" name="TextBox 7">
            <a:extLst>
              <a:ext uri="{FF2B5EF4-FFF2-40B4-BE49-F238E27FC236}">
                <a16:creationId xmlns:a16="http://schemas.microsoft.com/office/drawing/2014/main" id="{ADD6AC58-7C5A-4082-8814-75BE292D8183}"/>
              </a:ext>
            </a:extLst>
          </p:cNvPr>
          <p:cNvSpPr txBox="1"/>
          <p:nvPr/>
        </p:nvSpPr>
        <p:spPr>
          <a:xfrm>
            <a:off x="844520" y="4139908"/>
            <a:ext cx="11347480" cy="1815882"/>
          </a:xfrm>
          <a:prstGeom prst="rect">
            <a:avLst/>
          </a:prstGeom>
          <a:noFill/>
        </p:spPr>
        <p:txBody>
          <a:bodyPr wrap="square" rtlCol="0">
            <a:spAutoFit/>
          </a:bodyPr>
          <a:lstStyle/>
          <a:p>
            <a:r>
              <a:rPr lang="en-US" sz="2800" b="1" u="sng" dirty="0"/>
              <a:t>Reality:  The Promise Has Not Been Realized</a:t>
            </a:r>
          </a:p>
          <a:p>
            <a:pPr marL="285750" indent="-285750">
              <a:buFont typeface="Arial" panose="020B0604020202020204" pitchFamily="34" charset="0"/>
              <a:buChar char="•"/>
            </a:pPr>
            <a:r>
              <a:rPr lang="en-US" sz="2800" dirty="0"/>
              <a:t>Some care providers oppose  (</a:t>
            </a:r>
            <a:r>
              <a:rPr lang="en-US" sz="2800" i="1" dirty="0"/>
              <a:t>“I don’t want mental patients in my clinic”</a:t>
            </a:r>
            <a:r>
              <a:rPr lang="en-US" sz="2800" dirty="0"/>
              <a:t>)</a:t>
            </a:r>
          </a:p>
          <a:p>
            <a:pPr marL="285750" indent="-285750">
              <a:buFont typeface="Arial" panose="020B0604020202020204" pitchFamily="34" charset="0"/>
              <a:buChar char="•"/>
            </a:pPr>
            <a:r>
              <a:rPr lang="en-US" sz="2800" dirty="0"/>
              <a:t>Funding is not available  (especially for low income groups)</a:t>
            </a:r>
          </a:p>
          <a:p>
            <a:pPr marL="285750" indent="-285750">
              <a:buFont typeface="Arial" panose="020B0604020202020204" pitchFamily="34" charset="0"/>
              <a:buChar char="•"/>
            </a:pPr>
            <a:r>
              <a:rPr lang="en-US" sz="2800" dirty="0"/>
              <a:t>Recovery services and resources are lacking</a:t>
            </a:r>
          </a:p>
        </p:txBody>
      </p:sp>
      <p:sp>
        <p:nvSpPr>
          <p:cNvPr id="9"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30526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76538" cy="1450757"/>
          </a:xfrm>
        </p:spPr>
        <p:txBody>
          <a:bodyPr/>
          <a:lstStyle/>
          <a:p>
            <a:r>
              <a:rPr lang="en-US" b="1" dirty="0"/>
              <a:t>One Solution: </a:t>
            </a:r>
            <a:br>
              <a:rPr lang="en-US" b="1" dirty="0"/>
            </a:br>
            <a:r>
              <a:rPr lang="en-US" b="1" dirty="0"/>
              <a:t>Paraprofessional Support Services</a:t>
            </a:r>
          </a:p>
        </p:txBody>
      </p:sp>
      <p:sp>
        <p:nvSpPr>
          <p:cNvPr id="3" name="Content Placeholder 2"/>
          <p:cNvSpPr>
            <a:spLocks noGrp="1"/>
          </p:cNvSpPr>
          <p:nvPr>
            <p:ph idx="1"/>
          </p:nvPr>
        </p:nvSpPr>
        <p:spPr>
          <a:xfrm>
            <a:off x="1097280" y="1870096"/>
            <a:ext cx="10776539" cy="4454706"/>
          </a:xfrm>
        </p:spPr>
        <p:txBody>
          <a:bodyPr>
            <a:normAutofit/>
          </a:bodyPr>
          <a:lstStyle/>
          <a:p>
            <a:pPr marL="0" indent="0">
              <a:buNone/>
            </a:pPr>
            <a:r>
              <a:rPr lang="en-US" sz="4800" b="1" dirty="0"/>
              <a:t>Community Health Workers</a:t>
            </a:r>
          </a:p>
          <a:p>
            <a:pPr lvl="1">
              <a:buFont typeface="Wingdings" panose="05000000000000000000" pitchFamily="2" charset="2"/>
              <a:buChar char="§"/>
            </a:pPr>
            <a:r>
              <a:rPr lang="en-US" sz="3200" dirty="0"/>
              <a:t>Often paraprofessionals</a:t>
            </a:r>
          </a:p>
          <a:p>
            <a:pPr lvl="1">
              <a:buFont typeface="Wingdings" panose="05000000000000000000" pitchFamily="2" charset="2"/>
              <a:buChar char="§"/>
            </a:pPr>
            <a:r>
              <a:rPr lang="en-US" sz="3200" dirty="0"/>
              <a:t>Often living or has lived in the community being served</a:t>
            </a:r>
          </a:p>
          <a:p>
            <a:pPr lvl="1">
              <a:buFont typeface="Wingdings" panose="05000000000000000000" pitchFamily="2" charset="2"/>
              <a:buChar char="§"/>
            </a:pPr>
            <a:r>
              <a:rPr lang="en-US" sz="3200" dirty="0"/>
              <a:t>Are diverse in many ways  (e.g., gender, ethnicity, age, sexual orientation) </a:t>
            </a:r>
          </a:p>
          <a:p>
            <a:pPr lvl="1">
              <a:buFont typeface="Wingdings" panose="05000000000000000000" pitchFamily="2" charset="2"/>
              <a:buChar char="§"/>
            </a:pPr>
            <a:r>
              <a:rPr lang="en-US" sz="3200" dirty="0"/>
              <a:t>Address range of health goals such as smoking cessation, weight loss, diabetes etc.</a:t>
            </a:r>
          </a:p>
          <a:p>
            <a:pPr lvl="1">
              <a:buFont typeface="Wingdings" panose="05000000000000000000" pitchFamily="2" charset="2"/>
              <a:buChar char="§"/>
            </a:pPr>
            <a:r>
              <a:rPr lang="en-US" sz="3200" dirty="0"/>
              <a:t>Empower, transport, support, advocate and education</a:t>
            </a:r>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28</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5606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 Solution: </a:t>
            </a:r>
            <a:br>
              <a:rPr lang="en-US" b="1" dirty="0"/>
            </a:br>
            <a:r>
              <a:rPr lang="en-US" b="1" dirty="0"/>
              <a:t>Paraprofessional Support Services</a:t>
            </a:r>
          </a:p>
        </p:txBody>
      </p:sp>
      <p:sp>
        <p:nvSpPr>
          <p:cNvPr id="3" name="Content Placeholder 2"/>
          <p:cNvSpPr>
            <a:spLocks noGrp="1"/>
          </p:cNvSpPr>
          <p:nvPr>
            <p:ph idx="1"/>
          </p:nvPr>
        </p:nvSpPr>
        <p:spPr>
          <a:xfrm>
            <a:off x="1097279" y="1845733"/>
            <a:ext cx="9309464" cy="4614052"/>
          </a:xfrm>
        </p:spPr>
        <p:txBody>
          <a:bodyPr>
            <a:normAutofit lnSpcReduction="10000"/>
          </a:bodyPr>
          <a:lstStyle/>
          <a:p>
            <a:pPr marL="0" indent="0">
              <a:buNone/>
            </a:pPr>
            <a:r>
              <a:rPr lang="en-US" sz="3200" b="1" dirty="0"/>
              <a:t>Patient Navigators</a:t>
            </a:r>
          </a:p>
          <a:p>
            <a:pPr marL="201168" lvl="1" indent="0">
              <a:buNone/>
            </a:pPr>
            <a:r>
              <a:rPr lang="en-US" sz="3200" dirty="0"/>
              <a:t>Breast cancer community: traversing the maze of services in the hospital</a:t>
            </a:r>
          </a:p>
          <a:p>
            <a:pPr marL="201168" lvl="1" indent="0">
              <a:buNone/>
            </a:pPr>
            <a:r>
              <a:rPr lang="en-US" sz="3200" dirty="0"/>
              <a:t>Support included:</a:t>
            </a:r>
          </a:p>
          <a:p>
            <a:pPr lvl="2"/>
            <a:r>
              <a:rPr lang="en-US" sz="3200" dirty="0"/>
              <a:t>Emotional </a:t>
            </a:r>
          </a:p>
          <a:p>
            <a:pPr lvl="2"/>
            <a:r>
              <a:rPr lang="en-US" sz="3200" dirty="0"/>
              <a:t>Practical  (transport, appointments, entitlements)</a:t>
            </a:r>
          </a:p>
          <a:p>
            <a:pPr marL="201168" lvl="1" indent="0">
              <a:buNone/>
            </a:pPr>
            <a:r>
              <a:rPr lang="en-US" sz="3200" dirty="0"/>
              <a:t>Evolved from professional to paraprofessional and volunteers</a:t>
            </a:r>
          </a:p>
          <a:p>
            <a:pPr marL="201168" lvl="1" indent="0">
              <a:buNone/>
            </a:pPr>
            <a:r>
              <a:rPr lang="en-US" sz="3200" dirty="0"/>
              <a:t>Peer:  women, people from same ethnic group, cancer survivors</a:t>
            </a:r>
          </a:p>
          <a:p>
            <a:pPr>
              <a:buFont typeface="Wingdings" panose="05000000000000000000" pitchFamily="2" charset="2"/>
              <a:buChar char="§"/>
            </a:pPr>
            <a:endParaRPr lang="en-US" dirty="0"/>
          </a:p>
          <a:p>
            <a:pPr marL="0" indent="0">
              <a:buNone/>
            </a:pPr>
            <a:endParaRPr lang="en-US"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29</a:t>
            </a:fld>
            <a:endParaRPr lang="en-US"/>
          </a:p>
        </p:txBody>
      </p:sp>
      <p:pic>
        <p:nvPicPr>
          <p:cNvPr id="12" name="Picture 11">
            <a:extLst>
              <a:ext uri="{FF2B5EF4-FFF2-40B4-BE49-F238E27FC236}">
                <a16:creationId xmlns:a16="http://schemas.microsoft.com/office/drawing/2014/main" id="{AD24FDA8-FF74-4C00-9F99-FBC59027B1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00458" y="2439444"/>
            <a:ext cx="2103120" cy="2482262"/>
          </a:xfrm>
          <a:prstGeom prst="rect">
            <a:avLst/>
          </a:prstGeom>
        </p:spPr>
      </p:pic>
      <p:sp>
        <p:nvSpPr>
          <p:cNvPr id="13" name="TextBox 12">
            <a:extLst>
              <a:ext uri="{FF2B5EF4-FFF2-40B4-BE49-F238E27FC236}">
                <a16:creationId xmlns:a16="http://schemas.microsoft.com/office/drawing/2014/main" id="{19DD3858-4AB5-40D0-86BE-CFA7AB4C6366}"/>
              </a:ext>
            </a:extLst>
          </p:cNvPr>
          <p:cNvSpPr txBox="1"/>
          <p:nvPr/>
        </p:nvSpPr>
        <p:spPr>
          <a:xfrm>
            <a:off x="9900458" y="8525910"/>
            <a:ext cx="2103120" cy="230832"/>
          </a:xfrm>
          <a:prstGeom prst="rect">
            <a:avLst/>
          </a:prstGeom>
          <a:noFill/>
        </p:spPr>
        <p:txBody>
          <a:bodyPr wrap="square" rtlCol="0">
            <a:spAutoFit/>
          </a:bodyPr>
          <a:lstStyle/>
          <a:p>
            <a:r>
              <a:rPr lang="en-US" sz="900">
                <a:hlinkClick r:id="rId4" tooltip="http://flickr.com/photos/hygienematters/5354732142"/>
              </a:rPr>
              <a:t>This Photo</a:t>
            </a:r>
            <a:r>
              <a:rPr lang="en-US" sz="900"/>
              <a:t> by Unknown Author is licensed under </a:t>
            </a:r>
            <a:r>
              <a:rPr lang="en-US" sz="900">
                <a:hlinkClick r:id="rId5" tooltip="https://creativecommons.org/licenses/by-nc-nd/3.0/"/>
              </a:rPr>
              <a:t>CC BY-NC-ND</a:t>
            </a:r>
            <a:endParaRPr lang="en-US" sz="900"/>
          </a:p>
        </p:txBody>
      </p:sp>
      <p:sp>
        <p:nvSpPr>
          <p:cNvPr id="7"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51790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9D66-A2E5-4D84-8CB4-56B3BDC879FF}"/>
              </a:ext>
            </a:extLst>
          </p:cNvPr>
          <p:cNvSpPr>
            <a:spLocks noGrp="1"/>
          </p:cNvSpPr>
          <p:nvPr>
            <p:ph type="title"/>
          </p:nvPr>
        </p:nvSpPr>
        <p:spPr/>
        <p:txBody>
          <a:bodyPr>
            <a:normAutofit/>
          </a:bodyPr>
          <a:lstStyle/>
          <a:p>
            <a:r>
              <a:rPr lang="en-US" sz="4300" b="1" dirty="0"/>
              <a:t>PRESENTER NAME</a:t>
            </a:r>
          </a:p>
        </p:txBody>
      </p:sp>
      <p:sp>
        <p:nvSpPr>
          <p:cNvPr id="3" name="Content Placeholder 2">
            <a:extLst>
              <a:ext uri="{FF2B5EF4-FFF2-40B4-BE49-F238E27FC236}">
                <a16:creationId xmlns:a16="http://schemas.microsoft.com/office/drawing/2014/main" id="{DA051BFF-39C1-46A1-B153-1570219A45E9}"/>
              </a:ext>
            </a:extLst>
          </p:cNvPr>
          <p:cNvSpPr>
            <a:spLocks noGrp="1"/>
          </p:cNvSpPr>
          <p:nvPr>
            <p:ph idx="1"/>
          </p:nvPr>
        </p:nvSpPr>
        <p:spPr>
          <a:xfrm>
            <a:off x="1097280" y="1845734"/>
            <a:ext cx="10058400" cy="897466"/>
          </a:xfrm>
        </p:spPr>
        <p:txBody>
          <a:bodyPr>
            <a:normAutofit fontScale="92500" lnSpcReduction="20000"/>
          </a:bodyPr>
          <a:lstStyle/>
          <a:p>
            <a:r>
              <a:rPr lang="en-US" sz="2800" dirty="0"/>
              <a:t>Disclosure Statement</a:t>
            </a:r>
          </a:p>
          <a:p>
            <a:r>
              <a:rPr lang="en-US" sz="2800" dirty="0"/>
              <a:t>Conflict of Interests</a:t>
            </a:r>
          </a:p>
        </p:txBody>
      </p:sp>
      <p:sp>
        <p:nvSpPr>
          <p:cNvPr id="4" name="Footer Placeholder 3">
            <a:extLst>
              <a:ext uri="{FF2B5EF4-FFF2-40B4-BE49-F238E27FC236}">
                <a16:creationId xmlns:a16="http://schemas.microsoft.com/office/drawing/2014/main" id="{4984620D-A9F6-4058-BE33-BF9B1CB848F5}"/>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907DAEE1-1E72-4556-AEE9-ECE3CAD7A8D3}"/>
              </a:ext>
            </a:extLst>
          </p:cNvPr>
          <p:cNvSpPr>
            <a:spLocks noGrp="1"/>
          </p:cNvSpPr>
          <p:nvPr>
            <p:ph type="sldNum" sz="quarter" idx="12"/>
          </p:nvPr>
        </p:nvSpPr>
        <p:spPr/>
        <p:txBody>
          <a:bodyPr/>
          <a:lstStyle/>
          <a:p>
            <a:fld id="{AFE74ADB-1234-470A-BA2D-4E59466A79F4}" type="slidenum">
              <a:rPr lang="en-US" smtClean="0"/>
              <a:t>3</a:t>
            </a:fld>
            <a:endParaRPr lang="en-US"/>
          </a:p>
        </p:txBody>
      </p:sp>
    </p:spTree>
    <p:extLst>
      <p:ext uri="{BB962C8B-B14F-4D97-AF65-F5344CB8AC3E}">
        <p14:creationId xmlns:p14="http://schemas.microsoft.com/office/powerpoint/2010/main" val="1646354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 Solution: </a:t>
            </a:r>
            <a:br>
              <a:rPr lang="en-US" b="1" dirty="0"/>
            </a:br>
            <a:r>
              <a:rPr lang="en-US" b="1" dirty="0"/>
              <a:t>Paraprofessional Support Services</a:t>
            </a:r>
          </a:p>
        </p:txBody>
      </p:sp>
      <p:sp>
        <p:nvSpPr>
          <p:cNvPr id="3" name="Content Placeholder 2"/>
          <p:cNvSpPr>
            <a:spLocks noGrp="1"/>
          </p:cNvSpPr>
          <p:nvPr>
            <p:ph idx="1"/>
          </p:nvPr>
        </p:nvSpPr>
        <p:spPr>
          <a:xfrm>
            <a:off x="1097280" y="1845733"/>
            <a:ext cx="7238452" cy="4220529"/>
          </a:xfrm>
        </p:spPr>
        <p:txBody>
          <a:bodyPr>
            <a:normAutofit/>
          </a:bodyPr>
          <a:lstStyle/>
          <a:p>
            <a:pPr marL="0" indent="0">
              <a:buNone/>
            </a:pPr>
            <a:r>
              <a:rPr lang="en-US" sz="3600" b="1" dirty="0"/>
              <a:t>Peer Support Specialists: </a:t>
            </a:r>
            <a:r>
              <a:rPr lang="en-US" sz="3600" dirty="0"/>
              <a:t>movement in mental health</a:t>
            </a:r>
          </a:p>
          <a:p>
            <a:pPr lvl="1">
              <a:buFont typeface="Wingdings" panose="05000000000000000000" pitchFamily="2" charset="2"/>
              <a:buChar char="§"/>
            </a:pPr>
            <a:r>
              <a:rPr lang="en-US" sz="3600" dirty="0"/>
              <a:t>Mutual support groups</a:t>
            </a:r>
          </a:p>
          <a:p>
            <a:pPr lvl="1">
              <a:buFont typeface="Wingdings" panose="05000000000000000000" pitchFamily="2" charset="2"/>
              <a:buChar char="§"/>
            </a:pPr>
            <a:r>
              <a:rPr lang="en-US" sz="3600" dirty="0"/>
              <a:t>Peers as providers</a:t>
            </a:r>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30</a:t>
            </a:fld>
            <a:endParaRPr lang="en-US"/>
          </a:p>
        </p:txBody>
      </p:sp>
      <p:pic>
        <p:nvPicPr>
          <p:cNvPr id="7" name="Picture 6">
            <a:extLst>
              <a:ext uri="{FF2B5EF4-FFF2-40B4-BE49-F238E27FC236}">
                <a16:creationId xmlns:a16="http://schemas.microsoft.com/office/drawing/2014/main" id="{9FB59213-A490-4B8E-8A8C-0107606E966E}"/>
              </a:ext>
            </a:extLst>
          </p:cNvPr>
          <p:cNvPicPr>
            <a:picLocks noChangeAspect="1"/>
          </p:cNvPicPr>
          <p:nvPr/>
        </p:nvPicPr>
        <p:blipFill>
          <a:blip r:embed="rId3"/>
          <a:stretch>
            <a:fillRect/>
          </a:stretch>
        </p:blipFill>
        <p:spPr>
          <a:xfrm>
            <a:off x="8335732" y="2856378"/>
            <a:ext cx="3518779" cy="2199237"/>
          </a:xfrm>
          <a:prstGeom prst="rect">
            <a:avLst/>
          </a:prstGeom>
        </p:spPr>
      </p:pic>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0859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br>
              <a:rPr lang="en-US" dirty="0"/>
            </a:br>
            <a:r>
              <a:rPr lang="en-US" b="1" dirty="0"/>
              <a:t>Basic Values of Peer Support Specialists</a:t>
            </a:r>
          </a:p>
        </p:txBody>
      </p:sp>
      <p:sp>
        <p:nvSpPr>
          <p:cNvPr id="3" name="Content Placeholder 2"/>
          <p:cNvSpPr>
            <a:spLocks noGrp="1"/>
          </p:cNvSpPr>
          <p:nvPr>
            <p:ph idx="1"/>
          </p:nvPr>
        </p:nvSpPr>
        <p:spPr/>
        <p:txBody>
          <a:bodyPr>
            <a:normAutofit/>
          </a:bodyPr>
          <a:lstStyle/>
          <a:p>
            <a:pPr marL="0" indent="0">
              <a:buNone/>
            </a:pPr>
            <a:r>
              <a:rPr lang="en-US" sz="4200" dirty="0"/>
              <a:t>Recovery-Focused</a:t>
            </a:r>
          </a:p>
          <a:p>
            <a:pPr lvl="2">
              <a:buFont typeface="Wingdings" panose="05000000000000000000" pitchFamily="2" charset="2"/>
              <a:buChar char="§"/>
            </a:pPr>
            <a:r>
              <a:rPr lang="en-US" sz="4200" dirty="0"/>
              <a:t>  accepting</a:t>
            </a:r>
          </a:p>
          <a:p>
            <a:pPr lvl="2">
              <a:buFont typeface="Wingdings" panose="05000000000000000000" pitchFamily="2" charset="2"/>
              <a:buChar char="§"/>
            </a:pPr>
            <a:r>
              <a:rPr lang="en-US" sz="4200" dirty="0"/>
              <a:t>  empowering</a:t>
            </a:r>
          </a:p>
          <a:p>
            <a:pPr lvl="2">
              <a:buFont typeface="Wingdings" panose="05000000000000000000" pitchFamily="2" charset="2"/>
              <a:buChar char="§"/>
            </a:pPr>
            <a:r>
              <a:rPr lang="en-US" sz="4200" dirty="0"/>
              <a:t>  goals-focused</a:t>
            </a:r>
          </a:p>
          <a:p>
            <a:pPr lvl="2">
              <a:buFont typeface="Wingdings" panose="05000000000000000000" pitchFamily="2" charset="2"/>
              <a:buChar char="§"/>
            </a:pPr>
            <a:r>
              <a:rPr lang="en-US" sz="4200" dirty="0"/>
              <a:t>  in the community</a:t>
            </a:r>
            <a:endParaRPr lang="en-US" sz="4800"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31</a:t>
            </a:fld>
            <a:endParaRPr lang="en-US"/>
          </a:p>
        </p:txBody>
      </p:sp>
      <p:sp>
        <p:nvSpPr>
          <p:cNvPr id="7"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808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33B3-9F40-4C32-B991-A6BF17799002}"/>
              </a:ext>
            </a:extLst>
          </p:cNvPr>
          <p:cNvSpPr>
            <a:spLocks noGrp="1"/>
          </p:cNvSpPr>
          <p:nvPr>
            <p:ph type="title"/>
          </p:nvPr>
        </p:nvSpPr>
        <p:spPr/>
        <p:txBody>
          <a:bodyPr>
            <a:normAutofit fontScale="90000"/>
          </a:bodyPr>
          <a:lstStyle/>
          <a:p>
            <a:br>
              <a:rPr lang="en-US" dirty="0"/>
            </a:br>
            <a:br>
              <a:rPr lang="en-US" dirty="0"/>
            </a:br>
            <a:r>
              <a:rPr lang="en-US" sz="5300" b="1" dirty="0"/>
              <a:t>The Key Ingredient to Peer Support</a:t>
            </a:r>
          </a:p>
        </p:txBody>
      </p:sp>
      <p:sp>
        <p:nvSpPr>
          <p:cNvPr id="3" name="Content Placeholder 2">
            <a:extLst>
              <a:ext uri="{FF2B5EF4-FFF2-40B4-BE49-F238E27FC236}">
                <a16:creationId xmlns:a16="http://schemas.microsoft.com/office/drawing/2014/main" id="{8A45C761-CF3F-4032-A81A-1A0C41AB359D}"/>
              </a:ext>
            </a:extLst>
          </p:cNvPr>
          <p:cNvSpPr>
            <a:spLocks noGrp="1"/>
          </p:cNvSpPr>
          <p:nvPr>
            <p:ph idx="1"/>
          </p:nvPr>
        </p:nvSpPr>
        <p:spPr>
          <a:xfrm>
            <a:off x="1097280" y="1845734"/>
            <a:ext cx="10058400" cy="4337352"/>
          </a:xfrm>
        </p:spPr>
        <p:txBody>
          <a:bodyPr>
            <a:normAutofit/>
          </a:bodyPr>
          <a:lstStyle/>
          <a:p>
            <a:pPr marL="0" indent="0">
              <a:buNone/>
            </a:pPr>
            <a:r>
              <a:rPr lang="en-US" sz="4800" dirty="0"/>
              <a:t>Disclosure</a:t>
            </a:r>
          </a:p>
          <a:p>
            <a:pPr lvl="1">
              <a:buFont typeface="Wingdings" panose="05000000000000000000" pitchFamily="2" charset="2"/>
              <a:buChar char="§"/>
            </a:pPr>
            <a:r>
              <a:rPr lang="en-US" sz="3900" dirty="0"/>
              <a:t>On the way-down story  (challenges)</a:t>
            </a:r>
          </a:p>
          <a:p>
            <a:pPr lvl="1">
              <a:buFont typeface="Wingdings" panose="05000000000000000000" pitchFamily="2" charset="2"/>
              <a:buChar char="§"/>
            </a:pPr>
            <a:r>
              <a:rPr lang="en-US" sz="3900" dirty="0"/>
              <a:t>On the way-up story       (recovery)</a:t>
            </a:r>
          </a:p>
          <a:p>
            <a:pPr lvl="1">
              <a:buFont typeface="Wingdings" panose="05000000000000000000" pitchFamily="2" charset="2"/>
              <a:buChar char="§"/>
            </a:pPr>
            <a:r>
              <a:rPr lang="en-US" sz="3900" dirty="0"/>
              <a:t>What’s worked for me and others</a:t>
            </a:r>
            <a:endParaRPr lang="en-US" sz="5200" dirty="0"/>
          </a:p>
          <a:p>
            <a:pPr marL="0" indent="0">
              <a:buNone/>
            </a:pPr>
            <a:r>
              <a:rPr lang="en-US" sz="4800" dirty="0"/>
              <a:t>Limits to disclosure </a:t>
            </a:r>
          </a:p>
        </p:txBody>
      </p:sp>
      <p:sp>
        <p:nvSpPr>
          <p:cNvPr id="5" name="Slide Number Placeholder 4">
            <a:extLst>
              <a:ext uri="{FF2B5EF4-FFF2-40B4-BE49-F238E27FC236}">
                <a16:creationId xmlns:a16="http://schemas.microsoft.com/office/drawing/2014/main" id="{7DAF674D-BA12-4600-8CBB-08718D90BF0C}"/>
              </a:ext>
            </a:extLst>
          </p:cNvPr>
          <p:cNvSpPr>
            <a:spLocks noGrp="1"/>
          </p:cNvSpPr>
          <p:nvPr>
            <p:ph type="sldNum" sz="quarter" idx="12"/>
          </p:nvPr>
        </p:nvSpPr>
        <p:spPr/>
        <p:txBody>
          <a:bodyPr/>
          <a:lstStyle/>
          <a:p>
            <a:fld id="{AFE74ADB-1234-470A-BA2D-4E59466A79F4}" type="slidenum">
              <a:rPr lang="en-US" smtClean="0"/>
              <a:t>32</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872318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b="1" dirty="0"/>
              <a:t>What do Peer Support Specialists do?</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4800" dirty="0">
                <a:solidFill>
                  <a:schemeClr val="tx1"/>
                </a:solidFill>
              </a:rPr>
              <a:t>Promote shared decision making</a:t>
            </a:r>
          </a:p>
          <a:p>
            <a:pPr>
              <a:buFont typeface="Wingdings" panose="05000000000000000000" pitchFamily="2" charset="2"/>
              <a:buChar char="§"/>
            </a:pPr>
            <a:r>
              <a:rPr lang="en-US" sz="4800" dirty="0">
                <a:solidFill>
                  <a:schemeClr val="tx1"/>
                </a:solidFill>
              </a:rPr>
              <a:t>Teach Skills</a:t>
            </a:r>
          </a:p>
          <a:p>
            <a:pPr>
              <a:buFont typeface="Wingdings" panose="05000000000000000000" pitchFamily="2" charset="2"/>
              <a:buChar char="§"/>
            </a:pPr>
            <a:r>
              <a:rPr lang="en-US" sz="4800" dirty="0">
                <a:solidFill>
                  <a:schemeClr val="tx1"/>
                </a:solidFill>
              </a:rPr>
              <a:t>Navigate the system</a:t>
            </a:r>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33</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32417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B812-B4D1-4EBA-AB1C-E8CFFF0CD3E4}"/>
              </a:ext>
            </a:extLst>
          </p:cNvPr>
          <p:cNvSpPr>
            <a:spLocks noGrp="1"/>
          </p:cNvSpPr>
          <p:nvPr>
            <p:ph type="title"/>
          </p:nvPr>
        </p:nvSpPr>
        <p:spPr/>
        <p:txBody>
          <a:bodyPr/>
          <a:lstStyle/>
          <a:p>
            <a:br>
              <a:rPr lang="en-US" dirty="0"/>
            </a:br>
            <a:r>
              <a:rPr lang="en-US" b="1" dirty="0"/>
              <a:t>Promote Shared Decision Making</a:t>
            </a:r>
          </a:p>
        </p:txBody>
      </p:sp>
      <p:sp>
        <p:nvSpPr>
          <p:cNvPr id="3" name="Content Placeholder 2">
            <a:extLst>
              <a:ext uri="{FF2B5EF4-FFF2-40B4-BE49-F238E27FC236}">
                <a16:creationId xmlns:a16="http://schemas.microsoft.com/office/drawing/2014/main" id="{C6F10028-C02F-4EA2-85EA-BCA1ACD374E4}"/>
              </a:ext>
            </a:extLst>
          </p:cNvPr>
          <p:cNvSpPr>
            <a:spLocks noGrp="1"/>
          </p:cNvSpPr>
          <p:nvPr>
            <p:ph idx="1"/>
          </p:nvPr>
        </p:nvSpPr>
        <p:spPr>
          <a:xfrm>
            <a:off x="1093076" y="1737360"/>
            <a:ext cx="11098924" cy="4359124"/>
          </a:xfrm>
        </p:spPr>
        <p:txBody>
          <a:bodyPr>
            <a:normAutofit fontScale="92500"/>
          </a:bodyPr>
          <a:lstStyle/>
          <a:p>
            <a:pPr indent="0">
              <a:lnSpc>
                <a:spcPct val="100000"/>
              </a:lnSpc>
              <a:buNone/>
            </a:pPr>
            <a:r>
              <a:rPr lang="en-US" dirty="0"/>
              <a:t> </a:t>
            </a:r>
            <a:r>
              <a:rPr lang="en-US" sz="4400" dirty="0"/>
              <a:t>Good health care services promote:</a:t>
            </a:r>
          </a:p>
          <a:p>
            <a:pPr lvl="1" indent="0">
              <a:lnSpc>
                <a:spcPct val="100000"/>
              </a:lnSpc>
              <a:buFont typeface="Wingdings" panose="05000000000000000000" pitchFamily="2" charset="2"/>
              <a:buChar char="§"/>
            </a:pPr>
            <a:r>
              <a:rPr lang="en-US" sz="4000" dirty="0"/>
              <a:t>Hope</a:t>
            </a:r>
          </a:p>
          <a:p>
            <a:pPr lvl="1" indent="0">
              <a:lnSpc>
                <a:spcPct val="100000"/>
              </a:lnSpc>
              <a:buFont typeface="Wingdings" panose="05000000000000000000" pitchFamily="2" charset="2"/>
              <a:buChar char="§"/>
            </a:pPr>
            <a:r>
              <a:rPr lang="en-US" sz="4000" dirty="0"/>
              <a:t>Self-determination</a:t>
            </a:r>
          </a:p>
          <a:p>
            <a:pPr lvl="1" indent="0">
              <a:lnSpc>
                <a:spcPct val="100000"/>
              </a:lnSpc>
              <a:buFont typeface="Wingdings" panose="05000000000000000000" pitchFamily="2" charset="2"/>
              <a:buChar char="§"/>
            </a:pPr>
            <a:r>
              <a:rPr lang="en-US" sz="4000" dirty="0"/>
              <a:t>Empowerment</a:t>
            </a:r>
          </a:p>
          <a:p>
            <a:pPr lvl="1" indent="0">
              <a:lnSpc>
                <a:spcPct val="100000"/>
              </a:lnSpc>
              <a:buNone/>
            </a:pPr>
            <a:endParaRPr lang="en-US" sz="3200" dirty="0"/>
          </a:p>
          <a:p>
            <a:pPr lvl="1" indent="0">
              <a:lnSpc>
                <a:spcPct val="100000"/>
              </a:lnSpc>
              <a:buNone/>
            </a:pPr>
            <a:r>
              <a:rPr lang="en-US" sz="3200" dirty="0"/>
              <a:t>“</a:t>
            </a:r>
            <a:r>
              <a:rPr lang="en-US" sz="3200" b="1" i="1" dirty="0"/>
              <a:t>But can people with mental illness really make these decisions?</a:t>
            </a:r>
            <a:r>
              <a:rPr lang="en-US" sz="3200" i="1" dirty="0"/>
              <a:t>”</a:t>
            </a:r>
            <a:br>
              <a:rPr lang="en-US" sz="3200" dirty="0"/>
            </a:br>
            <a:endParaRPr lang="en-US" sz="3200" dirty="0"/>
          </a:p>
          <a:p>
            <a:pPr>
              <a:lnSpc>
                <a:spcPct val="100000"/>
              </a:lnSpc>
              <a:buFont typeface="Wingdings" panose="05000000000000000000" pitchFamily="2" charset="2"/>
              <a:buChar char="§"/>
            </a:pPr>
            <a:endParaRPr lang="en-US" dirty="0"/>
          </a:p>
          <a:p>
            <a:endParaRPr lang="en-US" dirty="0"/>
          </a:p>
        </p:txBody>
      </p:sp>
      <p:sp>
        <p:nvSpPr>
          <p:cNvPr id="5" name="Slide Number Placeholder 4">
            <a:extLst>
              <a:ext uri="{FF2B5EF4-FFF2-40B4-BE49-F238E27FC236}">
                <a16:creationId xmlns:a16="http://schemas.microsoft.com/office/drawing/2014/main" id="{3E64964D-E247-4171-9F10-B16A28923F1E}"/>
              </a:ext>
            </a:extLst>
          </p:cNvPr>
          <p:cNvSpPr>
            <a:spLocks noGrp="1"/>
          </p:cNvSpPr>
          <p:nvPr>
            <p:ph type="sldNum" sz="quarter" idx="12"/>
          </p:nvPr>
        </p:nvSpPr>
        <p:spPr/>
        <p:txBody>
          <a:bodyPr/>
          <a:lstStyle/>
          <a:p>
            <a:fld id="{AFE74ADB-1234-470A-BA2D-4E59466A79F4}" type="slidenum">
              <a:rPr lang="en-US" smtClean="0"/>
              <a:t>34</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402943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0555-08CC-40DC-AB2F-FD78FA425EBB}"/>
              </a:ext>
            </a:extLst>
          </p:cNvPr>
          <p:cNvSpPr>
            <a:spLocks noGrp="1"/>
          </p:cNvSpPr>
          <p:nvPr>
            <p:ph type="title"/>
          </p:nvPr>
        </p:nvSpPr>
        <p:spPr/>
        <p:txBody>
          <a:bodyPr/>
          <a:lstStyle/>
          <a:p>
            <a:br>
              <a:rPr lang="en-US" dirty="0"/>
            </a:br>
            <a:r>
              <a:rPr lang="en-US" b="1" dirty="0"/>
              <a:t>Promote Shared Decision Making</a:t>
            </a:r>
          </a:p>
        </p:txBody>
      </p:sp>
      <p:sp>
        <p:nvSpPr>
          <p:cNvPr id="3" name="Content Placeholder 2">
            <a:extLst>
              <a:ext uri="{FF2B5EF4-FFF2-40B4-BE49-F238E27FC236}">
                <a16:creationId xmlns:a16="http://schemas.microsoft.com/office/drawing/2014/main" id="{1E78E21C-BAD8-4C68-89A6-B159C62426DE}"/>
              </a:ext>
            </a:extLst>
          </p:cNvPr>
          <p:cNvSpPr>
            <a:spLocks noGrp="1"/>
          </p:cNvSpPr>
          <p:nvPr>
            <p:ph idx="1"/>
          </p:nvPr>
        </p:nvSpPr>
        <p:spPr>
          <a:xfrm>
            <a:off x="504497" y="1845734"/>
            <a:ext cx="11109434" cy="4023360"/>
          </a:xfrm>
        </p:spPr>
        <p:txBody>
          <a:bodyPr>
            <a:normAutofit lnSpcReduction="10000"/>
          </a:bodyPr>
          <a:lstStyle/>
          <a:p>
            <a:pPr marL="0" indent="0">
              <a:buNone/>
            </a:pPr>
            <a:r>
              <a:rPr lang="en-US" dirty="0"/>
              <a:t> </a:t>
            </a:r>
            <a:r>
              <a:rPr lang="en-US" sz="4000" dirty="0"/>
              <a:t>Emerged as standard of care for ALL health services.</a:t>
            </a:r>
          </a:p>
          <a:p>
            <a:pPr marL="0" indent="0">
              <a:buNone/>
            </a:pPr>
            <a:r>
              <a:rPr lang="en-US" sz="200" dirty="0"/>
              <a:t> </a:t>
            </a:r>
          </a:p>
          <a:p>
            <a:pPr marL="0" indent="0">
              <a:buNone/>
            </a:pPr>
            <a:r>
              <a:rPr lang="en-US" sz="4000" dirty="0"/>
              <a:t>How a provider does Shared Decision Making with patients:</a:t>
            </a:r>
          </a:p>
          <a:p>
            <a:pPr>
              <a:buFont typeface="Wingdings" panose="05000000000000000000" pitchFamily="2" charset="2"/>
              <a:buChar char="q"/>
            </a:pPr>
            <a:r>
              <a:rPr lang="en-US" sz="3400" dirty="0"/>
              <a:t>Help understand the breadth and depth health goals</a:t>
            </a:r>
          </a:p>
          <a:p>
            <a:pPr>
              <a:buFont typeface="Wingdings" panose="05000000000000000000" pitchFamily="2" charset="2"/>
              <a:buChar char="q"/>
            </a:pPr>
            <a:r>
              <a:rPr lang="en-US" sz="3400" dirty="0"/>
              <a:t>Teach the full range of options given specific goals</a:t>
            </a:r>
          </a:p>
          <a:p>
            <a:pPr>
              <a:buFont typeface="Wingdings" panose="05000000000000000000" pitchFamily="2" charset="2"/>
              <a:buChar char="q"/>
            </a:pPr>
            <a:r>
              <a:rPr lang="en-US" sz="3400" dirty="0"/>
              <a:t>Use person-centered counseling skills to identify decisions</a:t>
            </a:r>
          </a:p>
          <a:p>
            <a:pPr marL="201168" lvl="1" indent="0">
              <a:buNone/>
            </a:pPr>
            <a:endParaRPr lang="en-US" dirty="0"/>
          </a:p>
        </p:txBody>
      </p:sp>
      <p:sp>
        <p:nvSpPr>
          <p:cNvPr id="4" name="Footer Placeholder 3">
            <a:extLst>
              <a:ext uri="{FF2B5EF4-FFF2-40B4-BE49-F238E27FC236}">
                <a16:creationId xmlns:a16="http://schemas.microsoft.com/office/drawing/2014/main" id="{335B8D1B-46C7-4207-ACA3-2EE082127CB1}"/>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D1483874-F92D-49F7-9906-0817181DF2F7}"/>
              </a:ext>
            </a:extLst>
          </p:cNvPr>
          <p:cNvSpPr>
            <a:spLocks noGrp="1"/>
          </p:cNvSpPr>
          <p:nvPr>
            <p:ph type="sldNum" sz="quarter" idx="12"/>
          </p:nvPr>
        </p:nvSpPr>
        <p:spPr/>
        <p:txBody>
          <a:bodyPr/>
          <a:lstStyle/>
          <a:p>
            <a:fld id="{AFE74ADB-1234-470A-BA2D-4E59466A79F4}" type="slidenum">
              <a:rPr lang="en-US" smtClean="0"/>
              <a:t>35</a:t>
            </a:fld>
            <a:endParaRPr lang="en-US"/>
          </a:p>
        </p:txBody>
      </p:sp>
    </p:spTree>
    <p:extLst>
      <p:ext uri="{BB962C8B-B14F-4D97-AF65-F5344CB8AC3E}">
        <p14:creationId xmlns:p14="http://schemas.microsoft.com/office/powerpoint/2010/main" val="247722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9198-00B9-4F82-BFC6-F5004920CFBF}"/>
              </a:ext>
            </a:extLst>
          </p:cNvPr>
          <p:cNvSpPr>
            <a:spLocks noGrp="1"/>
          </p:cNvSpPr>
          <p:nvPr>
            <p:ph type="title"/>
          </p:nvPr>
        </p:nvSpPr>
        <p:spPr>
          <a:xfrm>
            <a:off x="1097280" y="390140"/>
            <a:ext cx="10115203" cy="1450757"/>
          </a:xfrm>
        </p:spPr>
        <p:txBody>
          <a:bodyPr/>
          <a:lstStyle/>
          <a:p>
            <a:br>
              <a:rPr lang="en-US" dirty="0"/>
            </a:br>
            <a:r>
              <a:rPr lang="en-US" dirty="0"/>
              <a:t>What Do Peer Support Specialists Do?</a:t>
            </a:r>
          </a:p>
        </p:txBody>
      </p:sp>
      <p:sp>
        <p:nvSpPr>
          <p:cNvPr id="3" name="Content Placeholder 2">
            <a:extLst>
              <a:ext uri="{FF2B5EF4-FFF2-40B4-BE49-F238E27FC236}">
                <a16:creationId xmlns:a16="http://schemas.microsoft.com/office/drawing/2014/main" id="{D33AAFDD-F306-4B85-B746-A01AD78438C0}"/>
              </a:ext>
            </a:extLst>
          </p:cNvPr>
          <p:cNvSpPr>
            <a:spLocks noGrp="1"/>
          </p:cNvSpPr>
          <p:nvPr>
            <p:ph idx="1"/>
          </p:nvPr>
        </p:nvSpPr>
        <p:spPr/>
        <p:txBody>
          <a:bodyPr>
            <a:normAutofit/>
          </a:bodyPr>
          <a:lstStyle/>
          <a:p>
            <a:pPr marL="0" indent="0">
              <a:buNone/>
            </a:pPr>
            <a:r>
              <a:rPr lang="en-US" sz="5400" dirty="0"/>
              <a:t>Teach Skills</a:t>
            </a:r>
          </a:p>
          <a:p>
            <a:pPr marL="0" indent="0">
              <a:buNone/>
            </a:pPr>
            <a:r>
              <a:rPr lang="en-US" sz="4000" dirty="0"/>
              <a:t>Self-management</a:t>
            </a:r>
          </a:p>
          <a:p>
            <a:pPr marL="0" indent="0">
              <a:buNone/>
            </a:pPr>
            <a:r>
              <a:rPr lang="en-US" sz="4000" dirty="0"/>
              <a:t>What is needed?</a:t>
            </a:r>
          </a:p>
          <a:p>
            <a:pPr lvl="1"/>
            <a:r>
              <a:rPr lang="en-US" sz="3600" dirty="0"/>
              <a:t>Information</a:t>
            </a:r>
          </a:p>
          <a:p>
            <a:pPr lvl="1"/>
            <a:r>
              <a:rPr lang="en-US" sz="3600" dirty="0"/>
              <a:t>Behaviors</a:t>
            </a:r>
          </a:p>
          <a:p>
            <a:pPr lvl="1"/>
            <a:r>
              <a:rPr lang="en-US" sz="3600" dirty="0"/>
              <a:t>Opportunity</a:t>
            </a:r>
          </a:p>
        </p:txBody>
      </p:sp>
      <p:sp>
        <p:nvSpPr>
          <p:cNvPr id="5" name="Slide Number Placeholder 4">
            <a:extLst>
              <a:ext uri="{FF2B5EF4-FFF2-40B4-BE49-F238E27FC236}">
                <a16:creationId xmlns:a16="http://schemas.microsoft.com/office/drawing/2014/main" id="{45E8449A-D5A0-4610-AF82-CD68EC9200E7}"/>
              </a:ext>
            </a:extLst>
          </p:cNvPr>
          <p:cNvSpPr>
            <a:spLocks noGrp="1"/>
          </p:cNvSpPr>
          <p:nvPr>
            <p:ph type="sldNum" sz="quarter" idx="12"/>
          </p:nvPr>
        </p:nvSpPr>
        <p:spPr/>
        <p:txBody>
          <a:bodyPr/>
          <a:lstStyle/>
          <a:p>
            <a:fld id="{AFE74ADB-1234-470A-BA2D-4E59466A79F4}" type="slidenum">
              <a:rPr lang="en-US" smtClean="0"/>
              <a:t>36</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862186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9198-00B9-4F82-BFC6-F5004920CFBF}"/>
              </a:ext>
            </a:extLst>
          </p:cNvPr>
          <p:cNvSpPr>
            <a:spLocks noGrp="1"/>
          </p:cNvSpPr>
          <p:nvPr>
            <p:ph type="title"/>
          </p:nvPr>
        </p:nvSpPr>
        <p:spPr/>
        <p:txBody>
          <a:bodyPr/>
          <a:lstStyle/>
          <a:p>
            <a:br>
              <a:rPr lang="en-US" dirty="0"/>
            </a:br>
            <a:r>
              <a:rPr lang="en-US" b="1" dirty="0"/>
              <a:t>Teach Skills</a:t>
            </a:r>
          </a:p>
        </p:txBody>
      </p:sp>
      <p:sp>
        <p:nvSpPr>
          <p:cNvPr id="3" name="Content Placeholder 2">
            <a:extLst>
              <a:ext uri="{FF2B5EF4-FFF2-40B4-BE49-F238E27FC236}">
                <a16:creationId xmlns:a16="http://schemas.microsoft.com/office/drawing/2014/main" id="{D33AAFDD-F306-4B85-B746-A01AD78438C0}"/>
              </a:ext>
            </a:extLst>
          </p:cNvPr>
          <p:cNvSpPr>
            <a:spLocks noGrp="1"/>
          </p:cNvSpPr>
          <p:nvPr>
            <p:ph idx="1"/>
          </p:nvPr>
        </p:nvSpPr>
        <p:spPr/>
        <p:txBody>
          <a:bodyPr>
            <a:normAutofit fontScale="70000" lnSpcReduction="20000"/>
          </a:bodyPr>
          <a:lstStyle/>
          <a:p>
            <a:pPr>
              <a:buFont typeface="Wingdings" panose="05000000000000000000" pitchFamily="2" charset="2"/>
              <a:buChar char="§"/>
            </a:pPr>
            <a:endParaRPr lang="en-US" dirty="0"/>
          </a:p>
          <a:p>
            <a:pPr marL="201168" lvl="1" indent="0">
              <a:buNone/>
            </a:pPr>
            <a:r>
              <a:rPr lang="en-US" sz="4800" b="1" i="1" u="sng" dirty="0"/>
              <a:t>Information</a:t>
            </a:r>
          </a:p>
          <a:p>
            <a:pPr marL="201168" lvl="1" indent="0">
              <a:buNone/>
            </a:pPr>
            <a:endParaRPr lang="en-US" sz="4800" b="1" i="1" u="sng" dirty="0"/>
          </a:p>
          <a:p>
            <a:pPr lvl="2">
              <a:buFont typeface="Wingdings" panose="05000000000000000000" pitchFamily="2" charset="2"/>
              <a:buChar char="§"/>
            </a:pPr>
            <a:r>
              <a:rPr lang="en-US" sz="4800" dirty="0"/>
              <a:t>What are my health challenges?</a:t>
            </a:r>
          </a:p>
          <a:p>
            <a:pPr lvl="2">
              <a:buFont typeface="Wingdings" panose="05000000000000000000" pitchFamily="2" charset="2"/>
              <a:buChar char="§"/>
            </a:pPr>
            <a:r>
              <a:rPr lang="en-US" sz="4800" dirty="0"/>
              <a:t>What treatments help?</a:t>
            </a:r>
          </a:p>
          <a:p>
            <a:pPr lvl="2">
              <a:buFont typeface="Wingdings" panose="05000000000000000000" pitchFamily="2" charset="2"/>
              <a:buChar char="§"/>
            </a:pPr>
            <a:r>
              <a:rPr lang="en-US" sz="4800" dirty="0"/>
              <a:t>How do I access them?</a:t>
            </a:r>
          </a:p>
          <a:p>
            <a:pPr lvl="2">
              <a:buFont typeface="Wingdings" panose="05000000000000000000" pitchFamily="2" charset="2"/>
              <a:buChar char="§"/>
            </a:pPr>
            <a:r>
              <a:rPr lang="en-US" sz="4800" dirty="0"/>
              <a:t>What are my wellness goals? </a:t>
            </a:r>
          </a:p>
          <a:p>
            <a:pPr lvl="5">
              <a:buFont typeface="Wingdings" panose="05000000000000000000" pitchFamily="2" charset="2"/>
              <a:buChar char="§"/>
            </a:pPr>
            <a:r>
              <a:rPr lang="en-US" sz="4800" dirty="0"/>
              <a:t>(e.g., diet and exercise)</a:t>
            </a:r>
          </a:p>
          <a:p>
            <a:pPr lvl="2">
              <a:buFont typeface="Wingdings" panose="05000000000000000000" pitchFamily="2" charset="2"/>
              <a:buChar char="§"/>
            </a:pPr>
            <a:r>
              <a:rPr lang="en-US" sz="4800" dirty="0"/>
              <a:t>How do I achieve these goals?</a:t>
            </a:r>
          </a:p>
          <a:p>
            <a:pPr lvl="2">
              <a:buFont typeface="Wingdings" panose="05000000000000000000" pitchFamily="2" charset="2"/>
              <a:buChar char="§"/>
            </a:pPr>
            <a:endParaRPr lang="en-US" sz="3300" dirty="0"/>
          </a:p>
        </p:txBody>
      </p:sp>
      <p:sp>
        <p:nvSpPr>
          <p:cNvPr id="4" name="Footer Placeholder 3">
            <a:extLst>
              <a:ext uri="{FF2B5EF4-FFF2-40B4-BE49-F238E27FC236}">
                <a16:creationId xmlns:a16="http://schemas.microsoft.com/office/drawing/2014/main" id="{61EADB3A-E733-41C2-AC58-13193E9A4514}"/>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45E8449A-D5A0-4610-AF82-CD68EC9200E7}"/>
              </a:ext>
            </a:extLst>
          </p:cNvPr>
          <p:cNvSpPr>
            <a:spLocks noGrp="1"/>
          </p:cNvSpPr>
          <p:nvPr>
            <p:ph type="sldNum" sz="quarter" idx="12"/>
          </p:nvPr>
        </p:nvSpPr>
        <p:spPr/>
        <p:txBody>
          <a:bodyPr/>
          <a:lstStyle/>
          <a:p>
            <a:fld id="{AFE74ADB-1234-470A-BA2D-4E59466A79F4}" type="slidenum">
              <a:rPr lang="en-US" smtClean="0"/>
              <a:t>37</a:t>
            </a:fld>
            <a:endParaRPr lang="en-US"/>
          </a:p>
        </p:txBody>
      </p:sp>
    </p:spTree>
    <p:extLst>
      <p:ext uri="{BB962C8B-B14F-4D97-AF65-F5344CB8AC3E}">
        <p14:creationId xmlns:p14="http://schemas.microsoft.com/office/powerpoint/2010/main" val="82375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9198-00B9-4F82-BFC6-F5004920CFBF}"/>
              </a:ext>
            </a:extLst>
          </p:cNvPr>
          <p:cNvSpPr>
            <a:spLocks noGrp="1"/>
          </p:cNvSpPr>
          <p:nvPr>
            <p:ph type="title"/>
          </p:nvPr>
        </p:nvSpPr>
        <p:spPr/>
        <p:txBody>
          <a:bodyPr/>
          <a:lstStyle/>
          <a:p>
            <a:br>
              <a:rPr lang="en-US" dirty="0"/>
            </a:br>
            <a:r>
              <a:rPr lang="en-US" b="1" dirty="0"/>
              <a:t>Teach Skills</a:t>
            </a:r>
          </a:p>
        </p:txBody>
      </p:sp>
      <p:sp>
        <p:nvSpPr>
          <p:cNvPr id="3" name="Content Placeholder 2">
            <a:extLst>
              <a:ext uri="{FF2B5EF4-FFF2-40B4-BE49-F238E27FC236}">
                <a16:creationId xmlns:a16="http://schemas.microsoft.com/office/drawing/2014/main" id="{D33AAFDD-F306-4B85-B746-A01AD78438C0}"/>
              </a:ext>
            </a:extLst>
          </p:cNvPr>
          <p:cNvSpPr>
            <a:spLocks noGrp="1"/>
          </p:cNvSpPr>
          <p:nvPr>
            <p:ph idx="1"/>
          </p:nvPr>
        </p:nvSpPr>
        <p:spPr>
          <a:xfrm>
            <a:off x="139337" y="2060766"/>
            <a:ext cx="12052663" cy="4023360"/>
          </a:xfrm>
        </p:spPr>
        <p:txBody>
          <a:bodyPr>
            <a:normAutofit/>
          </a:bodyPr>
          <a:lstStyle/>
          <a:p>
            <a:pPr marL="201168" lvl="1" indent="0">
              <a:buNone/>
            </a:pPr>
            <a:r>
              <a:rPr lang="en-US" sz="4000" b="1" i="1" u="sng" dirty="0"/>
              <a:t>Behaviors </a:t>
            </a:r>
          </a:p>
          <a:p>
            <a:pPr marL="201168" lvl="1" indent="0">
              <a:buNone/>
            </a:pPr>
            <a:r>
              <a:rPr lang="en-US" sz="4000" dirty="0"/>
              <a:t>(What do I do to achieve my health and wellness goals?)</a:t>
            </a:r>
          </a:p>
          <a:p>
            <a:pPr lvl="3">
              <a:buFont typeface="Wingdings" panose="05000000000000000000" pitchFamily="2" charset="2"/>
              <a:buChar char="§"/>
            </a:pPr>
            <a:r>
              <a:rPr lang="en-US" sz="4000" dirty="0"/>
              <a:t>Stress management</a:t>
            </a:r>
          </a:p>
          <a:p>
            <a:pPr lvl="3">
              <a:buFont typeface="Wingdings" panose="05000000000000000000" pitchFamily="2" charset="2"/>
              <a:buChar char="§"/>
            </a:pPr>
            <a:r>
              <a:rPr lang="en-US" sz="4000" dirty="0"/>
              <a:t>Medication management</a:t>
            </a:r>
          </a:p>
          <a:p>
            <a:pPr lvl="3">
              <a:buFont typeface="Wingdings" panose="05000000000000000000" pitchFamily="2" charset="2"/>
              <a:buChar char="§"/>
            </a:pPr>
            <a:r>
              <a:rPr lang="en-US" sz="4000" dirty="0"/>
              <a:t>Healthy eating</a:t>
            </a:r>
          </a:p>
          <a:p>
            <a:pPr lvl="3">
              <a:buFont typeface="Wingdings" panose="05000000000000000000" pitchFamily="2" charset="2"/>
              <a:buChar char="§"/>
            </a:pPr>
            <a:r>
              <a:rPr lang="en-US" sz="4000" dirty="0"/>
              <a:t>Increased physical activity</a:t>
            </a:r>
          </a:p>
          <a:p>
            <a:pPr marL="201168" lvl="1" indent="0">
              <a:buNone/>
            </a:pPr>
            <a:endParaRPr lang="en-US" sz="2400" dirty="0"/>
          </a:p>
        </p:txBody>
      </p:sp>
      <p:sp>
        <p:nvSpPr>
          <p:cNvPr id="4" name="Footer Placeholder 3">
            <a:extLst>
              <a:ext uri="{FF2B5EF4-FFF2-40B4-BE49-F238E27FC236}">
                <a16:creationId xmlns:a16="http://schemas.microsoft.com/office/drawing/2014/main" id="{61EADB3A-E733-41C2-AC58-13193E9A4514}"/>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45E8449A-D5A0-4610-AF82-CD68EC9200E7}"/>
              </a:ext>
            </a:extLst>
          </p:cNvPr>
          <p:cNvSpPr>
            <a:spLocks noGrp="1"/>
          </p:cNvSpPr>
          <p:nvPr>
            <p:ph type="sldNum" sz="quarter" idx="12"/>
          </p:nvPr>
        </p:nvSpPr>
        <p:spPr/>
        <p:txBody>
          <a:bodyPr/>
          <a:lstStyle/>
          <a:p>
            <a:fld id="{AFE74ADB-1234-470A-BA2D-4E59466A79F4}" type="slidenum">
              <a:rPr lang="en-US" smtClean="0"/>
              <a:t>38</a:t>
            </a:fld>
            <a:endParaRPr lang="en-US"/>
          </a:p>
        </p:txBody>
      </p:sp>
      <p:pic>
        <p:nvPicPr>
          <p:cNvPr id="8" name="Picture 7">
            <a:extLst>
              <a:ext uri="{FF2B5EF4-FFF2-40B4-BE49-F238E27FC236}">
                <a16:creationId xmlns:a16="http://schemas.microsoft.com/office/drawing/2014/main" id="{A60BFE29-D6D5-4A4B-BA35-AA647BF84D7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80563" y="3453880"/>
            <a:ext cx="3931920" cy="2630246"/>
          </a:xfrm>
          <a:prstGeom prst="rect">
            <a:avLst/>
          </a:prstGeom>
        </p:spPr>
      </p:pic>
      <p:sp>
        <p:nvSpPr>
          <p:cNvPr id="9" name="TextBox 8">
            <a:extLst>
              <a:ext uri="{FF2B5EF4-FFF2-40B4-BE49-F238E27FC236}">
                <a16:creationId xmlns:a16="http://schemas.microsoft.com/office/drawing/2014/main" id="{C424FF33-D6D1-4121-95C0-D1E60918A93B}"/>
              </a:ext>
            </a:extLst>
          </p:cNvPr>
          <p:cNvSpPr txBox="1"/>
          <p:nvPr/>
        </p:nvSpPr>
        <p:spPr>
          <a:xfrm>
            <a:off x="7280563" y="9978497"/>
            <a:ext cx="3931920" cy="230832"/>
          </a:xfrm>
          <a:prstGeom prst="rect">
            <a:avLst/>
          </a:prstGeom>
          <a:noFill/>
        </p:spPr>
        <p:txBody>
          <a:bodyPr wrap="square" rtlCol="0">
            <a:spAutoFit/>
          </a:bodyPr>
          <a:lstStyle/>
          <a:p>
            <a:r>
              <a:rPr lang="en-US" sz="900">
                <a:hlinkClick r:id="rId4" tooltip="http://en.wikipedia.org/wiki/File:Thai_market_vegetables_01.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842093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9198-00B9-4F82-BFC6-F5004920CFBF}"/>
              </a:ext>
            </a:extLst>
          </p:cNvPr>
          <p:cNvSpPr>
            <a:spLocks noGrp="1"/>
          </p:cNvSpPr>
          <p:nvPr>
            <p:ph type="title"/>
          </p:nvPr>
        </p:nvSpPr>
        <p:spPr/>
        <p:txBody>
          <a:bodyPr/>
          <a:lstStyle/>
          <a:p>
            <a:br>
              <a:rPr lang="en-US" dirty="0"/>
            </a:br>
            <a:r>
              <a:rPr lang="en-US" b="1" dirty="0"/>
              <a:t>Teach Skills</a:t>
            </a:r>
          </a:p>
        </p:txBody>
      </p:sp>
      <p:sp>
        <p:nvSpPr>
          <p:cNvPr id="3" name="Content Placeholder 2">
            <a:extLst>
              <a:ext uri="{FF2B5EF4-FFF2-40B4-BE49-F238E27FC236}">
                <a16:creationId xmlns:a16="http://schemas.microsoft.com/office/drawing/2014/main" id="{D33AAFDD-F306-4B85-B746-A01AD78438C0}"/>
              </a:ext>
            </a:extLst>
          </p:cNvPr>
          <p:cNvSpPr>
            <a:spLocks noGrp="1"/>
          </p:cNvSpPr>
          <p:nvPr>
            <p:ph idx="1"/>
          </p:nvPr>
        </p:nvSpPr>
        <p:spPr/>
        <p:txBody>
          <a:bodyPr>
            <a:normAutofit lnSpcReduction="10000"/>
          </a:bodyPr>
          <a:lstStyle/>
          <a:p>
            <a:pPr marL="201168" lvl="1" indent="0">
              <a:buNone/>
            </a:pPr>
            <a:r>
              <a:rPr lang="en-US" sz="4400" b="1" i="1" u="sng" dirty="0"/>
              <a:t>Opportunity</a:t>
            </a:r>
            <a:endParaRPr lang="en-US" sz="4400" dirty="0"/>
          </a:p>
          <a:p>
            <a:pPr marL="566928" lvl="3" indent="0">
              <a:buNone/>
            </a:pPr>
            <a:r>
              <a:rPr lang="en-US" sz="4000" dirty="0"/>
              <a:t>Peer supporters help people use these skills in their world.</a:t>
            </a:r>
          </a:p>
          <a:p>
            <a:pPr lvl="5">
              <a:buFont typeface="Wingdings" panose="05000000000000000000" pitchFamily="2" charset="2"/>
              <a:buChar char="§"/>
            </a:pPr>
            <a:r>
              <a:rPr lang="en-US" sz="4000" dirty="0"/>
              <a:t>Take them to appointments.</a:t>
            </a:r>
          </a:p>
          <a:p>
            <a:pPr lvl="5">
              <a:buFont typeface="Wingdings" panose="05000000000000000000" pitchFamily="2" charset="2"/>
              <a:buChar char="§"/>
            </a:pPr>
            <a:r>
              <a:rPr lang="en-US" sz="4000" dirty="0"/>
              <a:t>Go shopping.</a:t>
            </a:r>
          </a:p>
          <a:p>
            <a:pPr lvl="5">
              <a:buFont typeface="Wingdings" panose="05000000000000000000" pitchFamily="2" charset="2"/>
              <a:buChar char="§"/>
            </a:pPr>
            <a:r>
              <a:rPr lang="en-US" sz="4000" dirty="0"/>
              <a:t>Participate in wellness program in one’s community.</a:t>
            </a:r>
          </a:p>
        </p:txBody>
      </p:sp>
      <p:sp>
        <p:nvSpPr>
          <p:cNvPr id="4" name="Footer Placeholder 3">
            <a:extLst>
              <a:ext uri="{FF2B5EF4-FFF2-40B4-BE49-F238E27FC236}">
                <a16:creationId xmlns:a16="http://schemas.microsoft.com/office/drawing/2014/main" id="{61EADB3A-E733-41C2-AC58-13193E9A4514}"/>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45E8449A-D5A0-4610-AF82-CD68EC9200E7}"/>
              </a:ext>
            </a:extLst>
          </p:cNvPr>
          <p:cNvSpPr>
            <a:spLocks noGrp="1"/>
          </p:cNvSpPr>
          <p:nvPr>
            <p:ph type="sldNum" sz="quarter" idx="12"/>
          </p:nvPr>
        </p:nvSpPr>
        <p:spPr/>
        <p:txBody>
          <a:bodyPr/>
          <a:lstStyle/>
          <a:p>
            <a:fld id="{AFE74ADB-1234-470A-BA2D-4E59466A79F4}" type="slidenum">
              <a:rPr lang="en-US" smtClean="0"/>
              <a:t>39</a:t>
            </a:fld>
            <a:endParaRPr lang="en-US"/>
          </a:p>
        </p:txBody>
      </p:sp>
      <p:sp>
        <p:nvSpPr>
          <p:cNvPr id="6" name="TextBox 5">
            <a:extLst>
              <a:ext uri="{FF2B5EF4-FFF2-40B4-BE49-F238E27FC236}">
                <a16:creationId xmlns:a16="http://schemas.microsoft.com/office/drawing/2014/main" id="{E35C78BE-5CA1-4C54-9879-4B537EE8C3F9}"/>
              </a:ext>
            </a:extLst>
          </p:cNvPr>
          <p:cNvSpPr txBox="1"/>
          <p:nvPr/>
        </p:nvSpPr>
        <p:spPr>
          <a:xfrm>
            <a:off x="5907564" y="5518108"/>
            <a:ext cx="6758152" cy="646331"/>
          </a:xfrm>
          <a:prstGeom prst="rect">
            <a:avLst/>
          </a:prstGeom>
          <a:noFill/>
        </p:spPr>
        <p:txBody>
          <a:bodyPr wrap="square" rtlCol="0">
            <a:spAutoFit/>
          </a:bodyPr>
          <a:lstStyle/>
          <a:p>
            <a:pPr algn="ctr"/>
            <a:r>
              <a:rPr lang="en-US" sz="3600" b="1" dirty="0">
                <a:solidFill>
                  <a:srgbClr val="FF0000"/>
                </a:solidFill>
              </a:rPr>
              <a:t>Navigate the Community!</a:t>
            </a:r>
          </a:p>
        </p:txBody>
      </p:sp>
    </p:spTree>
    <p:extLst>
      <p:ext uri="{BB962C8B-B14F-4D97-AF65-F5344CB8AC3E}">
        <p14:creationId xmlns:p14="http://schemas.microsoft.com/office/powerpoint/2010/main" val="22547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74985-6067-470A-866C-5D7F22947B54}"/>
              </a:ext>
            </a:extLst>
          </p:cNvPr>
          <p:cNvSpPr>
            <a:spLocks noGrp="1"/>
          </p:cNvSpPr>
          <p:nvPr>
            <p:ph idx="1"/>
          </p:nvPr>
        </p:nvSpPr>
        <p:spPr/>
        <p:txBody>
          <a:bodyPr/>
          <a:lstStyle/>
          <a:p>
            <a:pPr marL="0" indent="0">
              <a:buNone/>
            </a:pPr>
            <a:r>
              <a:rPr lang="en-US" sz="4000" dirty="0"/>
              <a:t>This Presentation will review the value of peer support providers based on </a:t>
            </a:r>
            <a:r>
              <a:rPr lang="en-US" sz="4000" dirty="0">
                <a:solidFill>
                  <a:schemeClr val="tx1"/>
                </a:solidFill>
              </a:rPr>
              <a:t>PCORI funded research </a:t>
            </a:r>
            <a:r>
              <a:rPr lang="en-US" sz="4000" dirty="0"/>
              <a:t>in assisting people with mental health challenges in attaining their health and wellness goals.</a:t>
            </a:r>
          </a:p>
          <a:p>
            <a:pPr marL="0" indent="0">
              <a:buNone/>
            </a:pPr>
            <a:endParaRPr lang="en-US" sz="2800" dirty="0"/>
          </a:p>
          <a:p>
            <a:endParaRPr lang="en-US" dirty="0"/>
          </a:p>
        </p:txBody>
      </p:sp>
      <p:sp>
        <p:nvSpPr>
          <p:cNvPr id="4" name="Footer Placeholder 3">
            <a:extLst>
              <a:ext uri="{FF2B5EF4-FFF2-40B4-BE49-F238E27FC236}">
                <a16:creationId xmlns:a16="http://schemas.microsoft.com/office/drawing/2014/main" id="{65BFE0EA-F0BA-44CB-879F-15FF266F167D}"/>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46627B4B-7E72-4868-839D-7AB5847873F9}"/>
              </a:ext>
            </a:extLst>
          </p:cNvPr>
          <p:cNvSpPr>
            <a:spLocks noGrp="1"/>
          </p:cNvSpPr>
          <p:nvPr>
            <p:ph type="sldNum" sz="quarter" idx="12"/>
          </p:nvPr>
        </p:nvSpPr>
        <p:spPr/>
        <p:txBody>
          <a:bodyPr/>
          <a:lstStyle/>
          <a:p>
            <a:fld id="{AFE74ADB-1234-470A-BA2D-4E59466A79F4}" type="slidenum">
              <a:rPr lang="en-US" smtClean="0"/>
              <a:t>4</a:t>
            </a:fld>
            <a:endParaRPr lang="en-US"/>
          </a:p>
        </p:txBody>
      </p:sp>
      <p:sp>
        <p:nvSpPr>
          <p:cNvPr id="7" name="Title 6">
            <a:extLst>
              <a:ext uri="{FF2B5EF4-FFF2-40B4-BE49-F238E27FC236}">
                <a16:creationId xmlns:a16="http://schemas.microsoft.com/office/drawing/2014/main" id="{8AB0D680-9FE3-4533-B2E1-6AF863AD835A}"/>
              </a:ext>
            </a:extLst>
          </p:cNvPr>
          <p:cNvSpPr>
            <a:spLocks noGrp="1"/>
          </p:cNvSpPr>
          <p:nvPr>
            <p:ph type="title"/>
          </p:nvPr>
        </p:nvSpPr>
        <p:spPr/>
        <p:txBody>
          <a:bodyPr>
            <a:normAutofit/>
          </a:bodyPr>
          <a:lstStyle/>
          <a:p>
            <a:r>
              <a:rPr lang="en-US" sz="4300" b="1" dirty="0"/>
              <a:t>Purpose</a:t>
            </a:r>
          </a:p>
        </p:txBody>
      </p:sp>
    </p:spTree>
    <p:extLst>
      <p:ext uri="{BB962C8B-B14F-4D97-AF65-F5344CB8AC3E}">
        <p14:creationId xmlns:p14="http://schemas.microsoft.com/office/powerpoint/2010/main" val="1571883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5D3BE7-A8B1-4052-9E24-AE681E3C0172}"/>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F151E09C-33C9-4C3C-A103-7A8EB6707D20}"/>
              </a:ext>
            </a:extLst>
          </p:cNvPr>
          <p:cNvSpPr>
            <a:spLocks noGrp="1"/>
          </p:cNvSpPr>
          <p:nvPr>
            <p:ph type="sldNum" sz="quarter" idx="12"/>
          </p:nvPr>
        </p:nvSpPr>
        <p:spPr/>
        <p:txBody>
          <a:bodyPr/>
          <a:lstStyle/>
          <a:p>
            <a:fld id="{AFE74ADB-1234-470A-BA2D-4E59466A79F4}" type="slidenum">
              <a:rPr lang="en-US" smtClean="0"/>
              <a:t>40</a:t>
            </a:fld>
            <a:endParaRPr lang="en-US"/>
          </a:p>
        </p:txBody>
      </p:sp>
      <p:pic>
        <p:nvPicPr>
          <p:cNvPr id="7" name="Picture 6" descr="A close up of a map&#10;&#10;Description automatically generated">
            <a:extLst>
              <a:ext uri="{FF2B5EF4-FFF2-40B4-BE49-F238E27FC236}">
                <a16:creationId xmlns:a16="http://schemas.microsoft.com/office/drawing/2014/main" id="{665875A3-0825-4D82-AF77-5E62BCE21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390" y="213995"/>
            <a:ext cx="5362263" cy="6126480"/>
          </a:xfrm>
          <a:prstGeom prst="rect">
            <a:avLst/>
          </a:prstGeom>
        </p:spPr>
      </p:pic>
      <p:sp>
        <p:nvSpPr>
          <p:cNvPr id="8" name="TextBox 7">
            <a:extLst>
              <a:ext uri="{FF2B5EF4-FFF2-40B4-BE49-F238E27FC236}">
                <a16:creationId xmlns:a16="http://schemas.microsoft.com/office/drawing/2014/main" id="{9DDF60FE-A9A9-4F6B-AEB7-2E752B25358C}"/>
              </a:ext>
            </a:extLst>
          </p:cNvPr>
          <p:cNvSpPr txBox="1"/>
          <p:nvPr/>
        </p:nvSpPr>
        <p:spPr>
          <a:xfrm>
            <a:off x="4497771" y="2859586"/>
            <a:ext cx="509451" cy="1569660"/>
          </a:xfrm>
          <a:prstGeom prst="rect">
            <a:avLst/>
          </a:prstGeom>
          <a:noFill/>
        </p:spPr>
        <p:txBody>
          <a:bodyPr wrap="square" rtlCol="0">
            <a:spAutoFit/>
          </a:bodyPr>
          <a:lstStyle/>
          <a:p>
            <a:r>
              <a:rPr lang="en-US" sz="9600" b="1" dirty="0">
                <a:solidFill>
                  <a:srgbClr val="FF0000"/>
                </a:solidFill>
              </a:rPr>
              <a:t>.</a:t>
            </a:r>
          </a:p>
        </p:txBody>
      </p:sp>
      <p:sp>
        <p:nvSpPr>
          <p:cNvPr id="11" name="TextBox 10">
            <a:extLst>
              <a:ext uri="{FF2B5EF4-FFF2-40B4-BE49-F238E27FC236}">
                <a16:creationId xmlns:a16="http://schemas.microsoft.com/office/drawing/2014/main" id="{431AE37A-AB9F-4EB1-8C9E-10B54668B772}"/>
              </a:ext>
            </a:extLst>
          </p:cNvPr>
          <p:cNvSpPr txBox="1"/>
          <p:nvPr/>
        </p:nvSpPr>
        <p:spPr>
          <a:xfrm>
            <a:off x="3531485" y="2582005"/>
            <a:ext cx="509451" cy="1569660"/>
          </a:xfrm>
          <a:prstGeom prst="rect">
            <a:avLst/>
          </a:prstGeom>
          <a:noFill/>
        </p:spPr>
        <p:txBody>
          <a:bodyPr wrap="square" rtlCol="0">
            <a:spAutoFit/>
          </a:bodyPr>
          <a:lstStyle/>
          <a:p>
            <a:r>
              <a:rPr lang="en-US" sz="9600" b="1" dirty="0">
                <a:solidFill>
                  <a:srgbClr val="FF0000"/>
                </a:solidFill>
              </a:rPr>
              <a:t>.</a:t>
            </a:r>
          </a:p>
        </p:txBody>
      </p:sp>
      <p:sp>
        <p:nvSpPr>
          <p:cNvPr id="12" name="TextBox 11">
            <a:extLst>
              <a:ext uri="{FF2B5EF4-FFF2-40B4-BE49-F238E27FC236}">
                <a16:creationId xmlns:a16="http://schemas.microsoft.com/office/drawing/2014/main" id="{56FDCA7A-C77C-4880-B505-31767B2FFE32}"/>
              </a:ext>
            </a:extLst>
          </p:cNvPr>
          <p:cNvSpPr txBox="1"/>
          <p:nvPr/>
        </p:nvSpPr>
        <p:spPr>
          <a:xfrm>
            <a:off x="5814966" y="3644416"/>
            <a:ext cx="509451" cy="1569660"/>
          </a:xfrm>
          <a:prstGeom prst="rect">
            <a:avLst/>
          </a:prstGeom>
          <a:noFill/>
        </p:spPr>
        <p:txBody>
          <a:bodyPr wrap="square" rtlCol="0">
            <a:spAutoFit/>
          </a:bodyPr>
          <a:lstStyle/>
          <a:p>
            <a:r>
              <a:rPr lang="en-US" sz="9600" b="1" dirty="0">
                <a:solidFill>
                  <a:srgbClr val="FF0000"/>
                </a:solidFill>
              </a:rPr>
              <a:t>.</a:t>
            </a:r>
          </a:p>
        </p:txBody>
      </p:sp>
      <p:sp>
        <p:nvSpPr>
          <p:cNvPr id="13" name="TextBox 12">
            <a:extLst>
              <a:ext uri="{FF2B5EF4-FFF2-40B4-BE49-F238E27FC236}">
                <a16:creationId xmlns:a16="http://schemas.microsoft.com/office/drawing/2014/main" id="{C28DD841-C35D-4875-94BC-8E19F3CA2A2D}"/>
              </a:ext>
            </a:extLst>
          </p:cNvPr>
          <p:cNvSpPr txBox="1"/>
          <p:nvPr/>
        </p:nvSpPr>
        <p:spPr>
          <a:xfrm>
            <a:off x="3786211" y="881525"/>
            <a:ext cx="509451" cy="1569660"/>
          </a:xfrm>
          <a:prstGeom prst="rect">
            <a:avLst/>
          </a:prstGeom>
          <a:noFill/>
        </p:spPr>
        <p:txBody>
          <a:bodyPr wrap="square" rtlCol="0">
            <a:spAutoFit/>
          </a:bodyPr>
          <a:lstStyle/>
          <a:p>
            <a:r>
              <a:rPr lang="en-US" sz="9600" b="1" dirty="0">
                <a:solidFill>
                  <a:srgbClr val="FF0000"/>
                </a:solidFill>
              </a:rPr>
              <a:t>.</a:t>
            </a:r>
          </a:p>
        </p:txBody>
      </p:sp>
      <p:sp>
        <p:nvSpPr>
          <p:cNvPr id="14" name="TextBox 13">
            <a:extLst>
              <a:ext uri="{FF2B5EF4-FFF2-40B4-BE49-F238E27FC236}">
                <a16:creationId xmlns:a16="http://schemas.microsoft.com/office/drawing/2014/main" id="{E8745D05-C851-4E95-8838-55C86BA8711A}"/>
              </a:ext>
            </a:extLst>
          </p:cNvPr>
          <p:cNvSpPr txBox="1"/>
          <p:nvPr/>
        </p:nvSpPr>
        <p:spPr>
          <a:xfrm>
            <a:off x="4877424" y="897885"/>
            <a:ext cx="509451" cy="1569660"/>
          </a:xfrm>
          <a:prstGeom prst="rect">
            <a:avLst/>
          </a:prstGeom>
          <a:noFill/>
        </p:spPr>
        <p:txBody>
          <a:bodyPr wrap="square" rtlCol="0">
            <a:spAutoFit/>
          </a:bodyPr>
          <a:lstStyle/>
          <a:p>
            <a:r>
              <a:rPr lang="en-US" sz="9600" b="1" dirty="0">
                <a:solidFill>
                  <a:srgbClr val="FF0000"/>
                </a:solidFill>
              </a:rPr>
              <a:t>.</a:t>
            </a:r>
          </a:p>
        </p:txBody>
      </p:sp>
      <p:pic>
        <p:nvPicPr>
          <p:cNvPr id="16" name="Picture 15" descr="A train traveling down train tracks near a station&#10;&#10;Description automatically generated">
            <a:extLst>
              <a:ext uri="{FF2B5EF4-FFF2-40B4-BE49-F238E27FC236}">
                <a16:creationId xmlns:a16="http://schemas.microsoft.com/office/drawing/2014/main" id="{BEC9E0D6-F6AA-4FD4-8D02-C4E1D5FA9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5472" y="1713513"/>
            <a:ext cx="3985957" cy="3127443"/>
          </a:xfrm>
          <a:prstGeom prst="rect">
            <a:avLst/>
          </a:prstGeom>
        </p:spPr>
      </p:pic>
    </p:spTree>
    <p:extLst>
      <p:ext uri="{BB962C8B-B14F-4D97-AF65-F5344CB8AC3E}">
        <p14:creationId xmlns:p14="http://schemas.microsoft.com/office/powerpoint/2010/main" val="1528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3205"/>
            <a:ext cx="10058400" cy="1450757"/>
          </a:xfrm>
        </p:spPr>
        <p:txBody>
          <a:bodyPr>
            <a:normAutofit/>
          </a:bodyPr>
          <a:lstStyle/>
          <a:p>
            <a:r>
              <a:rPr lang="en-US" sz="6000" b="1" dirty="0"/>
              <a:t>Navigate the System</a:t>
            </a:r>
          </a:p>
        </p:txBody>
      </p:sp>
      <p:sp>
        <p:nvSpPr>
          <p:cNvPr id="3" name="Content Placeholder 2"/>
          <p:cNvSpPr>
            <a:spLocks noGrp="1"/>
          </p:cNvSpPr>
          <p:nvPr>
            <p:ph idx="1"/>
          </p:nvPr>
        </p:nvSpPr>
        <p:spPr>
          <a:xfrm>
            <a:off x="266700" y="1813962"/>
            <a:ext cx="11925299" cy="4359931"/>
          </a:xfrm>
        </p:spPr>
        <p:txBody>
          <a:bodyPr>
            <a:normAutofit/>
          </a:bodyPr>
          <a:lstStyle/>
          <a:p>
            <a:r>
              <a:rPr lang="en-US" sz="5400" dirty="0"/>
              <a:t>  </a:t>
            </a:r>
          </a:p>
          <a:p>
            <a:pPr lvl="2">
              <a:buFont typeface="Wingdings" panose="05000000000000000000" pitchFamily="2" charset="2"/>
              <a:buChar char="§"/>
            </a:pPr>
            <a:r>
              <a:rPr lang="en-US" sz="5400" dirty="0"/>
              <a:t>  Finding services</a:t>
            </a:r>
          </a:p>
          <a:p>
            <a:pPr lvl="2">
              <a:buFont typeface="Wingdings" panose="05000000000000000000" pitchFamily="2" charset="2"/>
              <a:buChar char="§"/>
            </a:pPr>
            <a:r>
              <a:rPr lang="en-US" sz="5400" dirty="0"/>
              <a:t>  Making appointments</a:t>
            </a:r>
          </a:p>
          <a:p>
            <a:pPr lvl="2">
              <a:buFont typeface="Wingdings" panose="05000000000000000000" pitchFamily="2" charset="2"/>
              <a:buChar char="§"/>
            </a:pPr>
            <a:r>
              <a:rPr lang="en-US" sz="5400" dirty="0"/>
              <a:t>  Traveling to appointment</a:t>
            </a:r>
          </a:p>
          <a:p>
            <a:pPr lvl="2">
              <a:buFont typeface="Wingdings" panose="05000000000000000000" pitchFamily="2" charset="2"/>
              <a:buChar char="§"/>
            </a:pPr>
            <a:r>
              <a:rPr lang="en-US" sz="5400" dirty="0"/>
              <a:t>  Interaction with medical professionals</a:t>
            </a:r>
          </a:p>
          <a:p>
            <a:pPr marL="384048" lvl="2" indent="0">
              <a:buNone/>
            </a:pPr>
            <a:endParaRPr lang="en-US" sz="5400" dirty="0"/>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41</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2258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F9F8-E3BA-4B2D-A68A-A03075592BD9}"/>
              </a:ext>
            </a:extLst>
          </p:cNvPr>
          <p:cNvSpPr>
            <a:spLocks noGrp="1"/>
          </p:cNvSpPr>
          <p:nvPr>
            <p:ph type="title"/>
          </p:nvPr>
        </p:nvSpPr>
        <p:spPr>
          <a:xfrm>
            <a:off x="901337" y="394977"/>
            <a:ext cx="10058400" cy="1450757"/>
          </a:xfrm>
        </p:spPr>
        <p:txBody>
          <a:bodyPr/>
          <a:lstStyle/>
          <a:p>
            <a:pPr algn="ctr"/>
            <a:r>
              <a:rPr lang="en-US" b="1" dirty="0"/>
              <a:t>Basic Skills for Peer Support Specialists</a:t>
            </a:r>
          </a:p>
        </p:txBody>
      </p:sp>
      <p:sp>
        <p:nvSpPr>
          <p:cNvPr id="3" name="Content Placeholder 2">
            <a:extLst>
              <a:ext uri="{FF2B5EF4-FFF2-40B4-BE49-F238E27FC236}">
                <a16:creationId xmlns:a16="http://schemas.microsoft.com/office/drawing/2014/main" id="{3FBDC8CB-BC1E-4221-BBD2-BD9AC4DBF290}"/>
              </a:ext>
            </a:extLst>
          </p:cNvPr>
          <p:cNvSpPr>
            <a:spLocks noGrp="1"/>
          </p:cNvSpPr>
          <p:nvPr>
            <p:ph idx="1"/>
          </p:nvPr>
        </p:nvSpPr>
        <p:spPr>
          <a:xfrm>
            <a:off x="1232263" y="1845734"/>
            <a:ext cx="11541512" cy="4206723"/>
          </a:xfrm>
        </p:spPr>
        <p:txBody>
          <a:bodyPr/>
          <a:lstStyle/>
          <a:p>
            <a:pPr marL="0" indent="0">
              <a:buNone/>
            </a:pPr>
            <a:r>
              <a:rPr lang="en-US" sz="4400" dirty="0"/>
              <a:t>  </a:t>
            </a:r>
            <a:r>
              <a:rPr lang="en-US" sz="5400" dirty="0"/>
              <a:t>Three types:</a:t>
            </a:r>
          </a:p>
          <a:p>
            <a:pPr lvl="4">
              <a:buFont typeface="Wingdings" panose="05000000000000000000" pitchFamily="2" charset="2"/>
              <a:buChar char="§"/>
            </a:pPr>
            <a:r>
              <a:rPr lang="en-US" sz="4000" dirty="0"/>
              <a:t> </a:t>
            </a:r>
            <a:r>
              <a:rPr lang="en-US" sz="4800" dirty="0"/>
              <a:t>Working with the person	</a:t>
            </a:r>
          </a:p>
          <a:p>
            <a:pPr lvl="4">
              <a:buFont typeface="Wingdings" panose="05000000000000000000" pitchFamily="2" charset="2"/>
              <a:buChar char="§"/>
            </a:pPr>
            <a:r>
              <a:rPr lang="en-US" sz="4800" dirty="0"/>
              <a:t> Responding to their concerns</a:t>
            </a:r>
          </a:p>
          <a:p>
            <a:pPr lvl="4">
              <a:buFont typeface="Wingdings" panose="05000000000000000000" pitchFamily="2" charset="2"/>
              <a:buChar char="§"/>
            </a:pPr>
            <a:r>
              <a:rPr lang="en-US" sz="4800" dirty="0"/>
              <a:t> Managing the peer supporter role</a:t>
            </a:r>
          </a:p>
        </p:txBody>
      </p:sp>
      <p:sp>
        <p:nvSpPr>
          <p:cNvPr id="4" name="Footer Placeholder 3">
            <a:extLst>
              <a:ext uri="{FF2B5EF4-FFF2-40B4-BE49-F238E27FC236}">
                <a16:creationId xmlns:a16="http://schemas.microsoft.com/office/drawing/2014/main" id="{A9CC8FDD-D910-41C9-A88B-D97DF624997C}"/>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F8E1CC31-460C-45D5-A6FE-C6567FED02AE}"/>
              </a:ext>
            </a:extLst>
          </p:cNvPr>
          <p:cNvSpPr>
            <a:spLocks noGrp="1"/>
          </p:cNvSpPr>
          <p:nvPr>
            <p:ph type="sldNum" sz="quarter" idx="12"/>
          </p:nvPr>
        </p:nvSpPr>
        <p:spPr/>
        <p:txBody>
          <a:bodyPr/>
          <a:lstStyle/>
          <a:p>
            <a:fld id="{AFE74ADB-1234-470A-BA2D-4E59466A79F4}" type="slidenum">
              <a:rPr lang="en-US" smtClean="0"/>
              <a:t>42</a:t>
            </a:fld>
            <a:endParaRPr lang="en-US"/>
          </a:p>
        </p:txBody>
      </p:sp>
    </p:spTree>
    <p:extLst>
      <p:ext uri="{BB962C8B-B14F-4D97-AF65-F5344CB8AC3E}">
        <p14:creationId xmlns:p14="http://schemas.microsoft.com/office/powerpoint/2010/main" val="2963432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DDA8-B80A-44A9-A0E0-82826BF069FC}"/>
              </a:ext>
            </a:extLst>
          </p:cNvPr>
          <p:cNvSpPr>
            <a:spLocks noGrp="1"/>
          </p:cNvSpPr>
          <p:nvPr>
            <p:ph type="title"/>
          </p:nvPr>
        </p:nvSpPr>
        <p:spPr/>
        <p:txBody>
          <a:bodyPr/>
          <a:lstStyle/>
          <a:p>
            <a:br>
              <a:rPr lang="en-US" dirty="0"/>
            </a:br>
            <a:r>
              <a:rPr lang="en-US" b="1" dirty="0"/>
              <a:t>Working with the Person</a:t>
            </a:r>
          </a:p>
        </p:txBody>
      </p:sp>
      <p:sp>
        <p:nvSpPr>
          <p:cNvPr id="3" name="Content Placeholder 2">
            <a:extLst>
              <a:ext uri="{FF2B5EF4-FFF2-40B4-BE49-F238E27FC236}">
                <a16:creationId xmlns:a16="http://schemas.microsoft.com/office/drawing/2014/main" id="{A16E6AB7-34FF-4783-AA7A-BC35413BF5AA}"/>
              </a:ext>
            </a:extLst>
          </p:cNvPr>
          <p:cNvSpPr>
            <a:spLocks noGrp="1"/>
          </p:cNvSpPr>
          <p:nvPr>
            <p:ph idx="1"/>
          </p:nvPr>
        </p:nvSpPr>
        <p:spPr/>
        <p:txBody>
          <a:bodyPr>
            <a:normAutofit/>
          </a:bodyPr>
          <a:lstStyle/>
          <a:p>
            <a:pPr>
              <a:buFont typeface="Wingdings" panose="05000000000000000000" pitchFamily="2" charset="2"/>
              <a:buChar char="§"/>
            </a:pPr>
            <a:r>
              <a:rPr lang="en-US" sz="4400" dirty="0"/>
              <a:t> Active listening skills </a:t>
            </a:r>
          </a:p>
          <a:p>
            <a:pPr>
              <a:buFont typeface="Wingdings" panose="05000000000000000000" pitchFamily="2" charset="2"/>
              <a:buChar char="§"/>
            </a:pPr>
            <a:r>
              <a:rPr lang="en-US" sz="4400" dirty="0"/>
              <a:t> Goal setting</a:t>
            </a:r>
          </a:p>
          <a:p>
            <a:pPr>
              <a:buFont typeface="Wingdings" panose="05000000000000000000" pitchFamily="2" charset="2"/>
              <a:buChar char="§"/>
            </a:pPr>
            <a:r>
              <a:rPr lang="en-US" sz="4400" dirty="0"/>
              <a:t>  Motivational interviewing</a:t>
            </a:r>
          </a:p>
          <a:p>
            <a:pPr>
              <a:buFont typeface="Wingdings" panose="05000000000000000000" pitchFamily="2" charset="2"/>
              <a:buChar char="§"/>
            </a:pPr>
            <a:r>
              <a:rPr lang="en-US" sz="4400" dirty="0"/>
              <a:t>  Support through strengths-based model</a:t>
            </a:r>
          </a:p>
          <a:p>
            <a:pPr>
              <a:buFont typeface="Wingdings" panose="05000000000000000000" pitchFamily="2" charset="2"/>
              <a:buChar char="§"/>
            </a:pPr>
            <a:r>
              <a:rPr lang="en-US" sz="4400" dirty="0"/>
              <a:t>  Advocacy </a:t>
            </a:r>
          </a:p>
          <a:p>
            <a:endParaRPr lang="en-US" dirty="0"/>
          </a:p>
        </p:txBody>
      </p:sp>
      <p:sp>
        <p:nvSpPr>
          <p:cNvPr id="4" name="Footer Placeholder 3">
            <a:extLst>
              <a:ext uri="{FF2B5EF4-FFF2-40B4-BE49-F238E27FC236}">
                <a16:creationId xmlns:a16="http://schemas.microsoft.com/office/drawing/2014/main" id="{E83BE7CC-C588-4346-AE5E-726266DC79C7}"/>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8605B09E-DC5A-4649-AB63-44261010DCB7}"/>
              </a:ext>
            </a:extLst>
          </p:cNvPr>
          <p:cNvSpPr>
            <a:spLocks noGrp="1"/>
          </p:cNvSpPr>
          <p:nvPr>
            <p:ph type="sldNum" sz="quarter" idx="12"/>
          </p:nvPr>
        </p:nvSpPr>
        <p:spPr/>
        <p:txBody>
          <a:bodyPr/>
          <a:lstStyle/>
          <a:p>
            <a:fld id="{AFE74ADB-1234-470A-BA2D-4E59466A79F4}" type="slidenum">
              <a:rPr lang="en-US" smtClean="0"/>
              <a:t>43</a:t>
            </a:fld>
            <a:endParaRPr lang="en-US"/>
          </a:p>
        </p:txBody>
      </p:sp>
    </p:spTree>
    <p:extLst>
      <p:ext uri="{BB962C8B-B14F-4D97-AF65-F5344CB8AC3E}">
        <p14:creationId xmlns:p14="http://schemas.microsoft.com/office/powerpoint/2010/main" val="3467700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DDA8-B80A-44A9-A0E0-82826BF069FC}"/>
              </a:ext>
            </a:extLst>
          </p:cNvPr>
          <p:cNvSpPr>
            <a:spLocks noGrp="1"/>
          </p:cNvSpPr>
          <p:nvPr>
            <p:ph type="title"/>
          </p:nvPr>
        </p:nvSpPr>
        <p:spPr/>
        <p:txBody>
          <a:bodyPr/>
          <a:lstStyle/>
          <a:p>
            <a:br>
              <a:rPr lang="en-US" dirty="0"/>
            </a:br>
            <a:r>
              <a:rPr lang="en-US" b="1" dirty="0"/>
              <a:t>Responding to Their Concerns</a:t>
            </a:r>
            <a:endParaRPr lang="en-US" dirty="0"/>
          </a:p>
        </p:txBody>
      </p:sp>
      <p:sp>
        <p:nvSpPr>
          <p:cNvPr id="3" name="Content Placeholder 2">
            <a:extLst>
              <a:ext uri="{FF2B5EF4-FFF2-40B4-BE49-F238E27FC236}">
                <a16:creationId xmlns:a16="http://schemas.microsoft.com/office/drawing/2014/main" id="{A16E6AB7-34FF-4783-AA7A-BC35413BF5AA}"/>
              </a:ext>
            </a:extLst>
          </p:cNvPr>
          <p:cNvSpPr>
            <a:spLocks noGrp="1"/>
          </p:cNvSpPr>
          <p:nvPr>
            <p:ph idx="1"/>
          </p:nvPr>
        </p:nvSpPr>
        <p:spPr/>
        <p:txBody>
          <a:bodyPr/>
          <a:lstStyle/>
          <a:p>
            <a:pPr>
              <a:buFont typeface="Wingdings" panose="05000000000000000000" pitchFamily="2" charset="2"/>
              <a:buChar char="§"/>
            </a:pPr>
            <a:r>
              <a:rPr lang="en-US" sz="4400" dirty="0"/>
              <a:t>  Interpersonal problem solving		</a:t>
            </a:r>
          </a:p>
          <a:p>
            <a:pPr>
              <a:buFont typeface="Wingdings" panose="05000000000000000000" pitchFamily="2" charset="2"/>
              <a:buChar char="§"/>
            </a:pPr>
            <a:r>
              <a:rPr lang="en-US" sz="4400" dirty="0"/>
              <a:t>  Relapse management</a:t>
            </a:r>
          </a:p>
          <a:p>
            <a:pPr>
              <a:buFont typeface="Wingdings" panose="05000000000000000000" pitchFamily="2" charset="2"/>
              <a:buChar char="§"/>
            </a:pPr>
            <a:r>
              <a:rPr lang="en-US" sz="4400" dirty="0"/>
              <a:t>  Harm reduction</a:t>
            </a:r>
          </a:p>
          <a:p>
            <a:pPr>
              <a:buFont typeface="Wingdings" panose="05000000000000000000" pitchFamily="2" charset="2"/>
              <a:buChar char="§"/>
            </a:pPr>
            <a:r>
              <a:rPr lang="en-US" sz="4400" dirty="0"/>
              <a:t>  Crisis management</a:t>
            </a:r>
          </a:p>
          <a:p>
            <a:pPr>
              <a:buFont typeface="Wingdings" panose="05000000000000000000" pitchFamily="2" charset="2"/>
              <a:buChar char="§"/>
            </a:pPr>
            <a:r>
              <a:rPr lang="en-US" sz="4400" dirty="0"/>
              <a:t>  Trauma-informed care</a:t>
            </a:r>
          </a:p>
          <a:p>
            <a:endParaRPr lang="en-US" dirty="0"/>
          </a:p>
        </p:txBody>
      </p:sp>
      <p:sp>
        <p:nvSpPr>
          <p:cNvPr id="4" name="Footer Placeholder 3">
            <a:extLst>
              <a:ext uri="{FF2B5EF4-FFF2-40B4-BE49-F238E27FC236}">
                <a16:creationId xmlns:a16="http://schemas.microsoft.com/office/drawing/2014/main" id="{E83BE7CC-C588-4346-AE5E-726266DC79C7}"/>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8605B09E-DC5A-4649-AB63-44261010DCB7}"/>
              </a:ext>
            </a:extLst>
          </p:cNvPr>
          <p:cNvSpPr>
            <a:spLocks noGrp="1"/>
          </p:cNvSpPr>
          <p:nvPr>
            <p:ph type="sldNum" sz="quarter" idx="12"/>
          </p:nvPr>
        </p:nvSpPr>
        <p:spPr/>
        <p:txBody>
          <a:bodyPr/>
          <a:lstStyle/>
          <a:p>
            <a:fld id="{AFE74ADB-1234-470A-BA2D-4E59466A79F4}" type="slidenum">
              <a:rPr lang="en-US" smtClean="0"/>
              <a:t>44</a:t>
            </a:fld>
            <a:endParaRPr lang="en-US"/>
          </a:p>
        </p:txBody>
      </p:sp>
    </p:spTree>
    <p:extLst>
      <p:ext uri="{BB962C8B-B14F-4D97-AF65-F5344CB8AC3E}">
        <p14:creationId xmlns:p14="http://schemas.microsoft.com/office/powerpoint/2010/main" val="637117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DDA8-B80A-44A9-A0E0-82826BF069FC}"/>
              </a:ext>
            </a:extLst>
          </p:cNvPr>
          <p:cNvSpPr>
            <a:spLocks noGrp="1"/>
          </p:cNvSpPr>
          <p:nvPr>
            <p:ph type="title"/>
          </p:nvPr>
        </p:nvSpPr>
        <p:spPr/>
        <p:txBody>
          <a:bodyPr/>
          <a:lstStyle/>
          <a:p>
            <a:br>
              <a:rPr lang="en-US" dirty="0"/>
            </a:br>
            <a:r>
              <a:rPr lang="en-US" b="1" dirty="0"/>
              <a:t>Managing Peer Support Specialists Role</a:t>
            </a:r>
            <a:endParaRPr lang="en-US" dirty="0"/>
          </a:p>
        </p:txBody>
      </p:sp>
      <p:sp>
        <p:nvSpPr>
          <p:cNvPr id="3" name="Content Placeholder 2">
            <a:extLst>
              <a:ext uri="{FF2B5EF4-FFF2-40B4-BE49-F238E27FC236}">
                <a16:creationId xmlns:a16="http://schemas.microsoft.com/office/drawing/2014/main" id="{A16E6AB7-34FF-4783-AA7A-BC35413BF5AA}"/>
              </a:ext>
            </a:extLst>
          </p:cNvPr>
          <p:cNvSpPr>
            <a:spLocks noGrp="1"/>
          </p:cNvSpPr>
          <p:nvPr>
            <p:ph idx="1"/>
          </p:nvPr>
        </p:nvSpPr>
        <p:spPr>
          <a:xfrm>
            <a:off x="1097280" y="2230244"/>
            <a:ext cx="10058400" cy="2890397"/>
          </a:xfrm>
        </p:spPr>
        <p:txBody>
          <a:bodyPr>
            <a:normAutofit lnSpcReduction="10000"/>
          </a:bodyPr>
          <a:lstStyle/>
          <a:p>
            <a:pPr>
              <a:buFont typeface="Wingdings" panose="05000000000000000000" pitchFamily="2" charset="2"/>
              <a:buChar char="§"/>
            </a:pPr>
            <a:r>
              <a:rPr lang="en-US" sz="4400" dirty="0"/>
              <a:t>  Self-disclosure</a:t>
            </a:r>
          </a:p>
          <a:p>
            <a:pPr>
              <a:buFont typeface="Wingdings" panose="05000000000000000000" pitchFamily="2" charset="2"/>
              <a:buChar char="§"/>
            </a:pPr>
            <a:r>
              <a:rPr lang="en-US" sz="4400" dirty="0"/>
              <a:t>  Relationship boundaries</a:t>
            </a:r>
          </a:p>
          <a:p>
            <a:pPr>
              <a:buFont typeface="Wingdings" panose="05000000000000000000" pitchFamily="2" charset="2"/>
              <a:buChar char="§"/>
            </a:pPr>
            <a:r>
              <a:rPr lang="en-US" sz="4400" dirty="0"/>
              <a:t>  Burnout</a:t>
            </a:r>
          </a:p>
          <a:p>
            <a:pPr>
              <a:buFont typeface="Wingdings" panose="05000000000000000000" pitchFamily="2" charset="2"/>
              <a:buChar char="§"/>
            </a:pPr>
            <a:r>
              <a:rPr lang="en-US" sz="4400" dirty="0"/>
              <a:t>  Street Smarts</a:t>
            </a:r>
            <a:endParaRPr lang="en-US" dirty="0"/>
          </a:p>
        </p:txBody>
      </p:sp>
      <p:sp>
        <p:nvSpPr>
          <p:cNvPr id="4" name="Footer Placeholder 3">
            <a:extLst>
              <a:ext uri="{FF2B5EF4-FFF2-40B4-BE49-F238E27FC236}">
                <a16:creationId xmlns:a16="http://schemas.microsoft.com/office/drawing/2014/main" id="{E83BE7CC-C588-4346-AE5E-726266DC79C7}"/>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8605B09E-DC5A-4649-AB63-44261010DCB7}"/>
              </a:ext>
            </a:extLst>
          </p:cNvPr>
          <p:cNvSpPr>
            <a:spLocks noGrp="1"/>
          </p:cNvSpPr>
          <p:nvPr>
            <p:ph type="sldNum" sz="quarter" idx="12"/>
          </p:nvPr>
        </p:nvSpPr>
        <p:spPr/>
        <p:txBody>
          <a:bodyPr/>
          <a:lstStyle/>
          <a:p>
            <a:fld id="{AFE74ADB-1234-470A-BA2D-4E59466A79F4}" type="slidenum">
              <a:rPr lang="en-US" smtClean="0"/>
              <a:t>45</a:t>
            </a:fld>
            <a:endParaRPr lang="en-US"/>
          </a:p>
        </p:txBody>
      </p:sp>
    </p:spTree>
    <p:extLst>
      <p:ext uri="{BB962C8B-B14F-4D97-AF65-F5344CB8AC3E}">
        <p14:creationId xmlns:p14="http://schemas.microsoft.com/office/powerpoint/2010/main" val="357396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DDA8-B80A-44A9-A0E0-82826BF069FC}"/>
              </a:ext>
            </a:extLst>
          </p:cNvPr>
          <p:cNvSpPr>
            <a:spLocks noGrp="1"/>
          </p:cNvSpPr>
          <p:nvPr>
            <p:ph type="title"/>
          </p:nvPr>
        </p:nvSpPr>
        <p:spPr/>
        <p:txBody>
          <a:bodyPr>
            <a:normAutofit fontScale="90000"/>
          </a:bodyPr>
          <a:lstStyle/>
          <a:p>
            <a:br>
              <a:rPr lang="en-US" dirty="0"/>
            </a:br>
            <a:r>
              <a:rPr lang="en-US" b="1" dirty="0"/>
              <a:t>What might peer service providers do for COVID-19 and other infectious disease.</a:t>
            </a:r>
            <a:endParaRPr lang="en-US" dirty="0"/>
          </a:p>
        </p:txBody>
      </p:sp>
      <p:sp>
        <p:nvSpPr>
          <p:cNvPr id="3" name="Content Placeholder 2">
            <a:extLst>
              <a:ext uri="{FF2B5EF4-FFF2-40B4-BE49-F238E27FC236}">
                <a16:creationId xmlns:a16="http://schemas.microsoft.com/office/drawing/2014/main" id="{A16E6AB7-34FF-4783-AA7A-BC35413BF5AA}"/>
              </a:ext>
            </a:extLst>
          </p:cNvPr>
          <p:cNvSpPr>
            <a:spLocks noGrp="1"/>
          </p:cNvSpPr>
          <p:nvPr>
            <p:ph idx="1"/>
          </p:nvPr>
        </p:nvSpPr>
        <p:spPr>
          <a:xfrm>
            <a:off x="1097280" y="2230244"/>
            <a:ext cx="10058400" cy="2890397"/>
          </a:xfrm>
        </p:spPr>
        <p:txBody>
          <a:bodyPr>
            <a:normAutofit/>
          </a:bodyPr>
          <a:lstStyle/>
          <a:p>
            <a:pPr>
              <a:buFont typeface="Wingdings" panose="05000000000000000000" pitchFamily="2" charset="2"/>
              <a:buChar char="§"/>
            </a:pPr>
            <a:r>
              <a:rPr lang="en-US" sz="4400" dirty="0"/>
              <a:t>  Remind people to shelter in place.</a:t>
            </a:r>
          </a:p>
          <a:p>
            <a:pPr>
              <a:buFont typeface="Wingdings" panose="05000000000000000000" pitchFamily="2" charset="2"/>
              <a:buChar char="§"/>
            </a:pPr>
            <a:r>
              <a:rPr lang="en-US" sz="4400" dirty="0"/>
              <a:t>  Check for symptoms;  be tested.</a:t>
            </a:r>
          </a:p>
          <a:p>
            <a:pPr>
              <a:buFont typeface="Wingdings" panose="05000000000000000000" pitchFamily="2" charset="2"/>
              <a:buChar char="§"/>
            </a:pPr>
            <a:r>
              <a:rPr lang="en-US" sz="4400" dirty="0"/>
              <a:t>  Manage stress and isolation.</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E83BE7CC-C588-4346-AE5E-726266DC79C7}"/>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8605B09E-DC5A-4649-AB63-44261010DCB7}"/>
              </a:ext>
            </a:extLst>
          </p:cNvPr>
          <p:cNvSpPr>
            <a:spLocks noGrp="1"/>
          </p:cNvSpPr>
          <p:nvPr>
            <p:ph type="sldNum" sz="quarter" idx="12"/>
          </p:nvPr>
        </p:nvSpPr>
        <p:spPr/>
        <p:txBody>
          <a:bodyPr/>
          <a:lstStyle/>
          <a:p>
            <a:fld id="{AFE74ADB-1234-470A-BA2D-4E59466A79F4}" type="slidenum">
              <a:rPr lang="en-US" smtClean="0"/>
              <a:t>46</a:t>
            </a:fld>
            <a:endParaRPr lang="en-US"/>
          </a:p>
        </p:txBody>
      </p:sp>
    </p:spTree>
    <p:extLst>
      <p:ext uri="{BB962C8B-B14F-4D97-AF65-F5344CB8AC3E}">
        <p14:creationId xmlns:p14="http://schemas.microsoft.com/office/powerpoint/2010/main" val="328284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37321"/>
            <a:ext cx="10058400" cy="862149"/>
          </a:xfrm>
        </p:spPr>
        <p:txBody>
          <a:bodyPr>
            <a:normAutofit fontScale="90000"/>
          </a:bodyPr>
          <a:lstStyle/>
          <a:p>
            <a:br>
              <a:rPr lang="en-US" dirty="0"/>
            </a:br>
            <a:r>
              <a:rPr lang="en-US" b="1" dirty="0"/>
              <a:t>Outline Point 3</a:t>
            </a:r>
          </a:p>
        </p:txBody>
      </p:sp>
      <p:sp>
        <p:nvSpPr>
          <p:cNvPr id="3" name="Content Placeholder 2"/>
          <p:cNvSpPr>
            <a:spLocks noGrp="1"/>
          </p:cNvSpPr>
          <p:nvPr>
            <p:ph idx="1"/>
          </p:nvPr>
        </p:nvSpPr>
        <p:spPr>
          <a:xfrm>
            <a:off x="466725" y="1845734"/>
            <a:ext cx="11725275" cy="4074945"/>
          </a:xfrm>
        </p:spPr>
        <p:txBody>
          <a:bodyPr>
            <a:normAutofit fontScale="92500"/>
          </a:bodyPr>
          <a:lstStyle/>
          <a:p>
            <a:pPr marL="0" indent="0">
              <a:lnSpc>
                <a:spcPct val="100000"/>
              </a:lnSpc>
              <a:buNone/>
            </a:pPr>
            <a:r>
              <a:rPr lang="en-US" sz="7600" b="1" dirty="0">
                <a:solidFill>
                  <a:schemeClr val="accent1"/>
                </a:solidFill>
              </a:rPr>
              <a:t>Program development through Community-Based    Participatory Research (CBPR)</a:t>
            </a:r>
          </a:p>
          <a:p>
            <a:pPr>
              <a:lnSpc>
                <a:spcPct val="200000"/>
              </a:lnSpc>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47</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908775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pPr lvl="0"/>
            <a:r>
              <a:rPr lang="en-US" sz="3200" dirty="0">
                <a:latin typeface="Arial" panose="020B0604020202020204" pitchFamily="34" charset="0"/>
                <a:cs typeface="Arial" panose="020B0604020202020204" pitchFamily="34" charset="0"/>
              </a:rPr>
              <a:t>Underrepresented individuals </a:t>
            </a:r>
            <a:r>
              <a:rPr lang="en-US" sz="3200" b="1" u="sng" dirty="0">
                <a:latin typeface="Arial" panose="020B0604020202020204" pitchFamily="34" charset="0"/>
                <a:cs typeface="Arial" panose="020B0604020202020204" pitchFamily="34" charset="0"/>
              </a:rPr>
              <a:t>should</a:t>
            </a:r>
            <a:r>
              <a:rPr lang="en-US" sz="3200" u="sng"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be involved in research to help reduce unfair barriers.  </a:t>
            </a:r>
          </a:p>
          <a:p>
            <a:pPr lvl="0"/>
            <a:r>
              <a:rPr lang="en-US" sz="3200" u="sng" dirty="0">
                <a:latin typeface="Arial" panose="020B0604020202020204" pitchFamily="34" charset="0"/>
                <a:cs typeface="Arial" panose="020B0604020202020204" pitchFamily="34" charset="0"/>
              </a:rPr>
              <a:t>This is where community-based participatory research (CBPR) can be used!</a:t>
            </a:r>
            <a:endParaRPr lang="en-US" sz="3200" dirty="0">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9002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2" y="957470"/>
            <a:ext cx="8686801" cy="685800"/>
          </a:xfrm>
        </p:spPr>
        <p:txBody>
          <a:bodyPr>
            <a:normAutofit fontScale="90000"/>
          </a:bodyPr>
          <a:lstStyle/>
          <a:p>
            <a:r>
              <a:rPr lang="en-US" b="1" dirty="0"/>
              <a:t>Strengths of CBPR </a:t>
            </a:r>
          </a:p>
        </p:txBody>
      </p:sp>
      <p:sp>
        <p:nvSpPr>
          <p:cNvPr id="3" name="Content Placeholder 2"/>
          <p:cNvSpPr>
            <a:spLocks noGrp="1"/>
          </p:cNvSpPr>
          <p:nvPr>
            <p:ph idx="1"/>
          </p:nvPr>
        </p:nvSpPr>
        <p:spPr>
          <a:xfrm>
            <a:off x="1066801" y="1905000"/>
            <a:ext cx="8686801" cy="4114800"/>
          </a:xfrm>
        </p:spPr>
        <p:txBody>
          <a:bodyPr>
            <a:normAutofit/>
          </a:bodyPr>
          <a:lstStyle/>
          <a:p>
            <a:pPr>
              <a:spcAft>
                <a:spcPts val="1800"/>
              </a:spcAft>
            </a:pPr>
            <a:r>
              <a:rPr lang="en-US" sz="3200" b="1" dirty="0">
                <a:solidFill>
                  <a:schemeClr val="tx1"/>
                </a:solidFill>
              </a:rPr>
              <a:t>Collaborative</a:t>
            </a:r>
          </a:p>
          <a:p>
            <a:pPr>
              <a:spcAft>
                <a:spcPts val="1800"/>
              </a:spcAft>
            </a:pPr>
            <a:r>
              <a:rPr lang="en-US" sz="3200" b="1" dirty="0">
                <a:solidFill>
                  <a:schemeClr val="tx1"/>
                </a:solidFill>
              </a:rPr>
              <a:t>Unique strengths</a:t>
            </a:r>
          </a:p>
          <a:p>
            <a:pPr>
              <a:spcAft>
                <a:spcPts val="1800"/>
              </a:spcAft>
            </a:pPr>
            <a:r>
              <a:rPr lang="en-US" sz="3200" b="1" dirty="0">
                <a:solidFill>
                  <a:schemeClr val="tx1"/>
                </a:solidFill>
              </a:rPr>
              <a:t>Importance to the community</a:t>
            </a:r>
          </a:p>
          <a:p>
            <a:pPr>
              <a:spcAft>
                <a:spcPts val="1800"/>
              </a:spcAft>
            </a:pPr>
            <a:r>
              <a:rPr lang="en-US" sz="3200" b="1" dirty="0">
                <a:solidFill>
                  <a:schemeClr val="tx1"/>
                </a:solidFill>
              </a:rPr>
              <a:t>Improves communities</a:t>
            </a:r>
          </a:p>
          <a:p>
            <a:pPr>
              <a:spcAft>
                <a:spcPts val="1800"/>
              </a:spcAft>
            </a:pPr>
            <a:r>
              <a:rPr lang="en-US" sz="3200" b="1" dirty="0">
                <a:solidFill>
                  <a:schemeClr val="tx1"/>
                </a:solidFill>
              </a:rPr>
              <a:t>Eliminates disparities</a:t>
            </a:r>
          </a:p>
          <a:p>
            <a:endParaRPr lang="en-US" dirty="0"/>
          </a:p>
        </p:txBody>
      </p:sp>
      <p:pic>
        <p:nvPicPr>
          <p:cNvPr id="4" name="Picture 3"/>
          <p:cNvPicPr>
            <a:picLocks noChangeAspect="1"/>
          </p:cNvPicPr>
          <p:nvPr/>
        </p:nvPicPr>
        <p:blipFill>
          <a:blip r:embed="rId3"/>
          <a:stretch>
            <a:fillRect/>
          </a:stretch>
        </p:blipFill>
        <p:spPr>
          <a:xfrm>
            <a:off x="7305261" y="2428461"/>
            <a:ext cx="3810000" cy="2315105"/>
          </a:xfrm>
          <a:prstGeom prst="rect">
            <a:avLst/>
          </a:prstGeom>
        </p:spPr>
      </p:pic>
      <p:sp>
        <p:nvSpPr>
          <p:cNvPr id="5"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9301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95938"/>
            <a:ext cx="10058400" cy="918210"/>
          </a:xfrm>
        </p:spPr>
        <p:txBody>
          <a:bodyPr>
            <a:normAutofit/>
          </a:bodyPr>
          <a:lstStyle/>
          <a:p>
            <a:r>
              <a:rPr lang="en-US" sz="4300" b="1" dirty="0"/>
              <a:t>Mission</a:t>
            </a:r>
          </a:p>
        </p:txBody>
      </p:sp>
      <p:sp>
        <p:nvSpPr>
          <p:cNvPr id="3" name="Content Placeholder 2"/>
          <p:cNvSpPr>
            <a:spLocks noGrp="1"/>
          </p:cNvSpPr>
          <p:nvPr>
            <p:ph idx="1"/>
          </p:nvPr>
        </p:nvSpPr>
        <p:spPr>
          <a:xfrm>
            <a:off x="819150" y="1714148"/>
            <a:ext cx="10539730" cy="4023360"/>
          </a:xfrm>
        </p:spPr>
        <p:txBody>
          <a:bodyPr>
            <a:normAutofit/>
          </a:bodyPr>
          <a:lstStyle/>
          <a:p>
            <a:endParaRPr lang="en-US" dirty="0"/>
          </a:p>
          <a:p>
            <a:pPr marL="514350" indent="-514350">
              <a:buFont typeface="+mj-lt"/>
              <a:buAutoNum type="arabicPeriod"/>
            </a:pPr>
            <a:r>
              <a:rPr lang="en-US" sz="3200" dirty="0"/>
              <a:t>Currently people living with serious mental health challenges get sick and die 10 to 20 years earlier than same age peers.</a:t>
            </a:r>
          </a:p>
          <a:p>
            <a:pPr marL="514350" indent="-514350">
              <a:buFont typeface="+mj-lt"/>
              <a:buAutoNum type="arabicPeriod"/>
            </a:pPr>
            <a:r>
              <a:rPr lang="en-US" sz="3200" dirty="0"/>
              <a:t>This pattern is even worse if the person is of color or from low income communities.</a:t>
            </a:r>
          </a:p>
          <a:p>
            <a:pPr marL="514350" indent="-514350">
              <a:buFont typeface="+mj-lt"/>
              <a:buAutoNum type="arabicPeriod"/>
            </a:pPr>
            <a:r>
              <a:rPr lang="en-US" sz="3200" dirty="0"/>
              <a:t>Peer support services are an effective way to assist this group in achieving specified health and wellness goals. </a:t>
            </a:r>
          </a:p>
          <a:p>
            <a:endParaRPr lang="en-US" dirty="0"/>
          </a:p>
          <a:p>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5</a:t>
            </a:fld>
            <a:endParaRPr lang="en-US"/>
          </a:p>
        </p:txBody>
      </p:sp>
      <p:sp>
        <p:nvSpPr>
          <p:cNvPr id="6" name="Footer Placeholder 3">
            <a:extLst>
              <a:ext uri="{FF2B5EF4-FFF2-40B4-BE49-F238E27FC236}">
                <a16:creationId xmlns:a16="http://schemas.microsoft.com/office/drawing/2014/main" id="{F184AF5B-C1CA-44EC-BABA-7E9F55EC973B}"/>
              </a:ext>
            </a:extLst>
          </p:cNvPr>
          <p:cNvSpPr txBox="1">
            <a:spLocks/>
          </p:cNvSpPr>
          <p:nvPr/>
        </p:nvSpPr>
        <p:spPr>
          <a:xfrm>
            <a:off x="3238476" y="6452249"/>
            <a:ext cx="6961814" cy="405751"/>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Chicago Health Disparities Center                                                     International Association of Peer Supporters</a:t>
            </a:r>
            <a:endParaRPr lang="en-US" dirty="0"/>
          </a:p>
        </p:txBody>
      </p:sp>
    </p:spTree>
    <p:extLst>
      <p:ext uri="{BB962C8B-B14F-4D97-AF65-F5344CB8AC3E}">
        <p14:creationId xmlns:p14="http://schemas.microsoft.com/office/powerpoint/2010/main" val="3830340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4001101" cy="5203701"/>
          </a:xfrm>
          <a:prstGeom prst="rect">
            <a:avLst/>
          </a:prstGeom>
        </p:spPr>
      </p:pic>
      <p:pic>
        <p:nvPicPr>
          <p:cNvPr id="4" name="Content Placeholder 3"/>
          <p:cNvPicPr>
            <a:picLocks noGrp="1" noChangeAspect="1"/>
          </p:cNvPicPr>
          <p:nvPr>
            <p:ph idx="4294967295"/>
          </p:nvPr>
        </p:nvPicPr>
        <p:blipFill>
          <a:blip r:embed="rId4"/>
          <a:stretch>
            <a:fillRect/>
          </a:stretch>
        </p:blipFill>
        <p:spPr>
          <a:xfrm>
            <a:off x="1416823" y="1092449"/>
            <a:ext cx="4111249" cy="5289301"/>
          </a:xfrm>
          <a:prstGeom prst="rect">
            <a:avLst/>
          </a:prstGeom>
        </p:spPr>
      </p:pic>
      <p:sp>
        <p:nvSpPr>
          <p:cNvPr id="3" name="TextBox 2"/>
          <p:cNvSpPr txBox="1"/>
          <p:nvPr/>
        </p:nvSpPr>
        <p:spPr>
          <a:xfrm>
            <a:off x="6134100" y="1295400"/>
            <a:ext cx="4953000" cy="353943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Inspiring Change is a project that was created to address heath care obstacles by involving African Americans with mental illness in all stages of the research process.</a:t>
            </a:r>
          </a:p>
        </p:txBody>
      </p:sp>
      <p:sp>
        <p:nvSpPr>
          <p:cNvPr id="5"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2797042" y="6381750"/>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46772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914400"/>
            <a:ext cx="8686801" cy="762000"/>
          </a:xfrm>
        </p:spPr>
        <p:txBody>
          <a:bodyPr/>
          <a:lstStyle/>
          <a:p>
            <a:r>
              <a:rPr lang="en-US" b="1" dirty="0">
                <a:cs typeface="Arial" panose="020B0604020202020204" pitchFamily="34" charset="0"/>
              </a:rPr>
              <a:t>Inspiring Change CBPR Model</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1808650"/>
              </p:ext>
            </p:extLst>
          </p:nvPr>
        </p:nvGraphicFramePr>
        <p:xfrm>
          <a:off x="1066801" y="1295400"/>
          <a:ext cx="9296399" cy="4787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27433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27" y="1292526"/>
            <a:ext cx="6593060" cy="168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6871" y="-15298"/>
            <a:ext cx="10058400" cy="1450757"/>
          </a:xfrm>
        </p:spPr>
        <p:txBody>
          <a:bodyPr/>
          <a:lstStyle/>
          <a:p>
            <a:pPr algn="ctr"/>
            <a:r>
              <a:rPr lang="en-US" dirty="0"/>
              <a:t>Inspiring Change </a:t>
            </a:r>
            <a:br>
              <a:rPr lang="en-US" dirty="0"/>
            </a:br>
            <a:r>
              <a:rPr lang="en-US" dirty="0"/>
              <a:t>Research Types </a:t>
            </a:r>
          </a:p>
        </p:txBody>
      </p:sp>
      <p:sp>
        <p:nvSpPr>
          <p:cNvPr id="5" name="Slide Number Placeholder 4"/>
          <p:cNvSpPr>
            <a:spLocks noGrp="1"/>
          </p:cNvSpPr>
          <p:nvPr>
            <p:ph type="sldNum" sz="quarter" idx="12"/>
          </p:nvPr>
        </p:nvSpPr>
        <p:spPr>
          <a:xfrm>
            <a:off x="9900458" y="6459785"/>
            <a:ext cx="1312025" cy="365125"/>
          </a:xfrm>
        </p:spPr>
        <p:txBody>
          <a:bodyPr/>
          <a:lstStyle/>
          <a:p>
            <a:fld id="{A89568DA-ADEE-4808-993A-917DA6A4A8C8}" type="slidenum">
              <a:rPr lang="en-US" smtClean="0"/>
              <a:t>52</a:t>
            </a:fld>
            <a:endParaRPr lang="en-US"/>
          </a:p>
        </p:txBody>
      </p:sp>
      <p:pic>
        <p:nvPicPr>
          <p:cNvPr id="4099" name="Picture 3" descr="Inline im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188" y="2872483"/>
            <a:ext cx="670031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nline imag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773" y="4612354"/>
            <a:ext cx="648271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34910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5" y="152400"/>
            <a:ext cx="4633399" cy="6035040"/>
          </a:xfrm>
          <a:prstGeom prst="rect">
            <a:avLst/>
          </a:prstGeom>
        </p:spPr>
      </p:pic>
      <p:sp>
        <p:nvSpPr>
          <p:cNvPr id="3"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5618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8219089" cy="6164317"/>
          </a:xfrm>
          <a:prstGeom prst="rect">
            <a:avLst/>
          </a:prstGeom>
        </p:spPr>
      </p:pic>
      <p:sp>
        <p:nvSpPr>
          <p:cNvPr id="3"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2520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Leadership Topics</a:t>
            </a:r>
          </a:p>
        </p:txBody>
      </p:sp>
      <p:sp>
        <p:nvSpPr>
          <p:cNvPr id="7" name="Content Placeholder 6"/>
          <p:cNvSpPr>
            <a:spLocks noGrp="1"/>
          </p:cNvSpPr>
          <p:nvPr>
            <p:ph idx="4294967295"/>
          </p:nvPr>
        </p:nvSpPr>
        <p:spPr>
          <a:xfrm>
            <a:off x="1262742" y="1846263"/>
            <a:ext cx="10058400" cy="4630737"/>
          </a:xfrm>
        </p:spPr>
        <p:txBody>
          <a:bodyPr>
            <a:normAutofit lnSpcReduction="10000"/>
          </a:bodyPr>
          <a:lstStyle/>
          <a:p>
            <a:r>
              <a:rPr lang="en-US" sz="2600" b="1" dirty="0"/>
              <a:t>Introduction to Research and CBPR</a:t>
            </a:r>
          </a:p>
          <a:p>
            <a:r>
              <a:rPr lang="en-US" sz="2600" b="1" dirty="0"/>
              <a:t>Leadership Styles</a:t>
            </a:r>
          </a:p>
          <a:p>
            <a:r>
              <a:rPr lang="en-US" sz="2600" b="1" dirty="0"/>
              <a:t>Communication Skills</a:t>
            </a:r>
          </a:p>
          <a:p>
            <a:r>
              <a:rPr lang="en-US" sz="2600" b="1" dirty="0"/>
              <a:t>Project Management</a:t>
            </a:r>
          </a:p>
          <a:p>
            <a:r>
              <a:rPr lang="en-US" sz="2600" b="1" dirty="0"/>
              <a:t>Leading a Meeting</a:t>
            </a:r>
          </a:p>
          <a:p>
            <a:r>
              <a:rPr lang="en-US" sz="2600" b="1" dirty="0"/>
              <a:t>Professionalism</a:t>
            </a:r>
          </a:p>
          <a:p>
            <a:r>
              <a:rPr lang="en-US" sz="2600" b="1" dirty="0"/>
              <a:t>Self-Care</a:t>
            </a:r>
          </a:p>
          <a:p>
            <a:r>
              <a:rPr lang="en-US" sz="2600" b="1" dirty="0"/>
              <a:t>Mentorship</a:t>
            </a:r>
          </a:p>
          <a:p>
            <a:r>
              <a:rPr lang="en-US" sz="2600" b="1" dirty="0"/>
              <a:t>Solving Problems and Managing Conflict</a:t>
            </a:r>
          </a:p>
          <a:p>
            <a:endParaRPr lang="en-US" dirty="0"/>
          </a:p>
        </p:txBody>
      </p:sp>
      <p:pic>
        <p:nvPicPr>
          <p:cNvPr id="3" name="Picture 2" descr="A close up of a logo&#10;&#10;Description generated with very high confidence">
            <a:extLst>
              <a:ext uri="{FF2B5EF4-FFF2-40B4-BE49-F238E27FC236}">
                <a16:creationId xmlns:a16="http://schemas.microsoft.com/office/drawing/2014/main" id="{1BFF77D7-E8B3-457C-94E7-37C188B190FF}"/>
              </a:ext>
            </a:extLst>
          </p:cNvPr>
          <p:cNvPicPr>
            <a:picLocks noChangeAspect="1"/>
          </p:cNvPicPr>
          <p:nvPr/>
        </p:nvPicPr>
        <p:blipFill>
          <a:blip r:embed="rId3"/>
          <a:stretch>
            <a:fillRect/>
          </a:stretch>
        </p:blipFill>
        <p:spPr>
          <a:xfrm>
            <a:off x="8021568" y="2174422"/>
            <a:ext cx="2275459" cy="3749040"/>
          </a:xfrm>
          <a:prstGeom prst="rect">
            <a:avLst/>
          </a:prstGeom>
        </p:spPr>
      </p:pic>
      <p:sp>
        <p:nvSpPr>
          <p:cNvPr id="5"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70793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980864"/>
            <a:ext cx="10058400" cy="862149"/>
          </a:xfrm>
        </p:spPr>
        <p:txBody>
          <a:bodyPr>
            <a:normAutofit fontScale="90000"/>
          </a:bodyPr>
          <a:lstStyle/>
          <a:p>
            <a:br>
              <a:rPr lang="en-US" dirty="0"/>
            </a:br>
            <a:r>
              <a:rPr lang="en-US" b="1" dirty="0"/>
              <a:t>Outline Point 4</a:t>
            </a:r>
          </a:p>
        </p:txBody>
      </p:sp>
      <p:sp>
        <p:nvSpPr>
          <p:cNvPr id="3" name="Content Placeholder 2"/>
          <p:cNvSpPr>
            <a:spLocks noGrp="1"/>
          </p:cNvSpPr>
          <p:nvPr>
            <p:ph idx="1"/>
          </p:nvPr>
        </p:nvSpPr>
        <p:spPr>
          <a:xfrm>
            <a:off x="1154083" y="1845734"/>
            <a:ext cx="10058400" cy="1550609"/>
          </a:xfrm>
        </p:spPr>
        <p:txBody>
          <a:bodyPr>
            <a:normAutofit/>
          </a:bodyPr>
          <a:lstStyle/>
          <a:p>
            <a:pPr marL="0" indent="0">
              <a:lnSpc>
                <a:spcPct val="100000"/>
              </a:lnSpc>
              <a:buNone/>
            </a:pPr>
            <a:r>
              <a:rPr lang="en-US" sz="5400" b="1" dirty="0">
                <a:solidFill>
                  <a:schemeClr val="accent1"/>
                </a:solidFill>
              </a:rPr>
              <a:t>PCORI Research Findings</a:t>
            </a:r>
          </a:p>
          <a:p>
            <a:pPr>
              <a:lnSpc>
                <a:spcPct val="200000"/>
              </a:lnSpc>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56</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924897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39C5-631D-4800-84C8-1887859BAA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106A5B-A337-4035-9320-38F52E74DBD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AC85EFC-C125-4200-BABC-E700770DB9BF}"/>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8F983096-C20F-46EE-BDBC-422CBA343292}"/>
              </a:ext>
            </a:extLst>
          </p:cNvPr>
          <p:cNvSpPr>
            <a:spLocks noGrp="1"/>
          </p:cNvSpPr>
          <p:nvPr>
            <p:ph type="sldNum" sz="quarter" idx="12"/>
          </p:nvPr>
        </p:nvSpPr>
        <p:spPr/>
        <p:txBody>
          <a:bodyPr/>
          <a:lstStyle/>
          <a:p>
            <a:fld id="{AFE74ADB-1234-470A-BA2D-4E59466A79F4}" type="slidenum">
              <a:rPr lang="en-US" smtClean="0"/>
              <a:t>57</a:t>
            </a:fld>
            <a:endParaRPr lang="en-US"/>
          </a:p>
        </p:txBody>
      </p:sp>
      <p:graphicFrame>
        <p:nvGraphicFramePr>
          <p:cNvPr id="6" name="Table 5">
            <a:extLst>
              <a:ext uri="{FF2B5EF4-FFF2-40B4-BE49-F238E27FC236}">
                <a16:creationId xmlns:a16="http://schemas.microsoft.com/office/drawing/2014/main" id="{B9587963-BD16-4DC5-889E-62DABD3D38F2}"/>
              </a:ext>
            </a:extLst>
          </p:cNvPr>
          <p:cNvGraphicFramePr>
            <a:graphicFrameLocks noGrp="1"/>
          </p:cNvGraphicFramePr>
          <p:nvPr>
            <p:extLst>
              <p:ext uri="{D42A27DB-BD31-4B8C-83A1-F6EECF244321}">
                <p14:modId xmlns:p14="http://schemas.microsoft.com/office/powerpoint/2010/main" val="327083710"/>
              </p:ext>
            </p:extLst>
          </p:nvPr>
        </p:nvGraphicFramePr>
        <p:xfrm>
          <a:off x="283779" y="0"/>
          <a:ext cx="11650719" cy="6826414"/>
        </p:xfrm>
        <a:graphic>
          <a:graphicData uri="http://schemas.openxmlformats.org/drawingml/2006/table">
            <a:tbl>
              <a:tblPr firstRow="1" bandRow="1">
                <a:tableStyleId>{5C22544A-7EE6-4342-B048-85BDC9FD1C3A}</a:tableStyleId>
              </a:tblPr>
              <a:tblGrid>
                <a:gridCol w="5988468">
                  <a:extLst>
                    <a:ext uri="{9D8B030D-6E8A-4147-A177-3AD203B41FA5}">
                      <a16:colId xmlns:a16="http://schemas.microsoft.com/office/drawing/2014/main" val="1618463190"/>
                    </a:ext>
                  </a:extLst>
                </a:gridCol>
                <a:gridCol w="5662251">
                  <a:extLst>
                    <a:ext uri="{9D8B030D-6E8A-4147-A177-3AD203B41FA5}">
                      <a16:colId xmlns:a16="http://schemas.microsoft.com/office/drawing/2014/main" val="385149889"/>
                    </a:ext>
                  </a:extLst>
                </a:gridCol>
              </a:tblGrid>
              <a:tr h="286584">
                <a:tc>
                  <a:txBody>
                    <a:bodyPr/>
                    <a:lstStyle/>
                    <a:p>
                      <a:r>
                        <a:rPr lang="en-US" sz="1400" dirty="0"/>
                        <a:t>Title</a:t>
                      </a:r>
                      <a:r>
                        <a:rPr lang="en-US" sz="1400" baseline="0" dirty="0"/>
                        <a:t> &amp; PI</a:t>
                      </a:r>
                      <a:endParaRPr lang="en-US" sz="1400" dirty="0"/>
                    </a:p>
                  </a:txBody>
                  <a:tcPr/>
                </a:tc>
                <a:tc>
                  <a:txBody>
                    <a:bodyPr/>
                    <a:lstStyle/>
                    <a:p>
                      <a:r>
                        <a:rPr lang="en-US" sz="1400" dirty="0"/>
                        <a:t>Findings to date</a:t>
                      </a:r>
                    </a:p>
                  </a:txBody>
                  <a:tcPr/>
                </a:tc>
                <a:extLst>
                  <a:ext uri="{0D108BD9-81ED-4DB2-BD59-A6C34878D82A}">
                    <a16:rowId xmlns:a16="http://schemas.microsoft.com/office/drawing/2014/main" val="2934312399"/>
                  </a:ext>
                </a:extLst>
              </a:tr>
              <a:tr h="902738">
                <a:tc>
                  <a:txBody>
                    <a:bodyPr/>
                    <a:lstStyle/>
                    <a:p>
                      <a:r>
                        <a:rPr lang="en-US" sz="1300" b="1" kern="1200" dirty="0">
                          <a:solidFill>
                            <a:schemeClr val="dk1"/>
                          </a:solidFill>
                          <a:effectLst/>
                          <a:latin typeface="+mn-lt"/>
                          <a:ea typeface="+mn-ea"/>
                          <a:cs typeface="+mn-cs"/>
                        </a:rPr>
                        <a:t>Patient-Centered</a:t>
                      </a:r>
                      <a:r>
                        <a:rPr lang="en-US" sz="1300" b="1" kern="1200" baseline="0" dirty="0">
                          <a:solidFill>
                            <a:schemeClr val="dk1"/>
                          </a:solidFill>
                          <a:effectLst/>
                          <a:latin typeface="+mn-lt"/>
                          <a:ea typeface="+mn-ea"/>
                          <a:cs typeface="+mn-cs"/>
                        </a:rPr>
                        <a:t> Trauma Treatment for PTSD and Substance Abuse: Is It an Effective Treatment Option? </a:t>
                      </a:r>
                      <a:r>
                        <a:rPr lang="en-US" sz="1300" b="0" kern="1200" baseline="0" dirty="0">
                          <a:solidFill>
                            <a:schemeClr val="dk1"/>
                          </a:solidFill>
                          <a:effectLst/>
                          <a:latin typeface="+mn-lt"/>
                          <a:ea typeface="+mn-ea"/>
                          <a:cs typeface="+mn-cs"/>
                        </a:rPr>
                        <a:t>( PI: Annette </a:t>
                      </a:r>
                      <a:r>
                        <a:rPr lang="en-US" sz="1300" b="0" kern="1200" baseline="0" dirty="0" err="1">
                          <a:solidFill>
                            <a:schemeClr val="dk1"/>
                          </a:solidFill>
                          <a:effectLst/>
                          <a:latin typeface="+mn-lt"/>
                          <a:ea typeface="+mn-ea"/>
                          <a:cs typeface="+mn-cs"/>
                        </a:rPr>
                        <a:t>Crisanti</a:t>
                      </a:r>
                      <a:r>
                        <a:rPr lang="en-US" sz="1300" b="0" kern="1200" baseline="0" dirty="0">
                          <a:solidFill>
                            <a:schemeClr val="dk1"/>
                          </a:solidFill>
                          <a:effectLst/>
                          <a:latin typeface="+mn-lt"/>
                          <a:ea typeface="+mn-ea"/>
                          <a:cs typeface="+mn-cs"/>
                        </a:rPr>
                        <a:t>, PhD.</a:t>
                      </a:r>
                      <a:r>
                        <a:rPr lang="en-US" sz="1300" b="0" u="none" kern="1200" baseline="0" dirty="0">
                          <a:solidFill>
                            <a:schemeClr val="tx1"/>
                          </a:solidFill>
                          <a:effectLst/>
                          <a:latin typeface="+mn-lt"/>
                          <a:ea typeface="+mn-ea"/>
                          <a:cs typeface="+mn-cs"/>
                        </a:rPr>
                        <a:t>; Crisantiacrisanti@salud.unm.edu ) </a:t>
                      </a:r>
                    </a:p>
                    <a:p>
                      <a:r>
                        <a:rPr lang="en-US" sz="900" dirty="0">
                          <a:hlinkClick r:id="rId3"/>
                        </a:rPr>
                        <a:t>https://www.pcori.org/research-results/2013/are-treatment-groups-led-peers-effective-groups-led-counselors-treating</a:t>
                      </a:r>
                      <a:endParaRPr lang="en-US" sz="900" dirty="0"/>
                    </a:p>
                  </a:txBody>
                  <a:tcPr/>
                </a:tc>
                <a:tc>
                  <a:txBody>
                    <a:bodyPr/>
                    <a:lstStyle/>
                    <a:p>
                      <a:r>
                        <a:rPr lang="en-US" sz="1400" dirty="0"/>
                        <a:t>Treatment</a:t>
                      </a:r>
                      <a:r>
                        <a:rPr lang="en-US" sz="1400" baseline="0" dirty="0"/>
                        <a:t> groups led by Peers were found as effective as by counselor for treating PTSD.</a:t>
                      </a:r>
                      <a:endParaRPr lang="en-US" sz="1400" dirty="0"/>
                    </a:p>
                    <a:p>
                      <a:r>
                        <a:rPr lang="en-US" sz="1400" dirty="0"/>
                        <a:t>(</a:t>
                      </a:r>
                      <a:r>
                        <a:rPr lang="en-US" sz="1400" i="1" dirty="0"/>
                        <a:t>Not focused on addressing physical health needs</a:t>
                      </a:r>
                      <a:r>
                        <a:rPr lang="en-US" sz="1400" dirty="0"/>
                        <a:t>)</a:t>
                      </a:r>
                    </a:p>
                  </a:txBody>
                  <a:tcPr/>
                </a:tc>
                <a:extLst>
                  <a:ext uri="{0D108BD9-81ED-4DB2-BD59-A6C34878D82A}">
                    <a16:rowId xmlns:a16="http://schemas.microsoft.com/office/drawing/2014/main" val="4127772320"/>
                  </a:ext>
                </a:extLst>
              </a:tr>
              <a:tr h="687801">
                <a:tc>
                  <a:txBody>
                    <a:bodyPr/>
                    <a:lstStyle/>
                    <a:p>
                      <a:r>
                        <a:rPr lang="en-US" sz="1300" b="1" kern="1200" dirty="0">
                          <a:solidFill>
                            <a:schemeClr val="dk1"/>
                          </a:solidFill>
                          <a:effectLst/>
                          <a:latin typeface="+mn-lt"/>
                          <a:ea typeface="+mn-ea"/>
                          <a:cs typeface="+mn-cs"/>
                        </a:rPr>
                        <a:t>Improving Transitional</a:t>
                      </a:r>
                      <a:r>
                        <a:rPr lang="en-US" sz="1300" b="1" kern="1200" baseline="0" dirty="0">
                          <a:solidFill>
                            <a:schemeClr val="dk1"/>
                          </a:solidFill>
                          <a:effectLst/>
                          <a:latin typeface="+mn-lt"/>
                          <a:ea typeface="+mn-ea"/>
                          <a:cs typeface="+mn-cs"/>
                        </a:rPr>
                        <a:t> Care Experience for Individuals with Serious Mental Illness </a:t>
                      </a:r>
                      <a:r>
                        <a:rPr lang="en-US" sz="1300" kern="1200" baseline="0" dirty="0">
                          <a:solidFill>
                            <a:schemeClr val="dk1"/>
                          </a:solidFill>
                          <a:effectLst/>
                          <a:latin typeface="+mn-lt"/>
                          <a:ea typeface="+mn-ea"/>
                          <a:cs typeface="+mn-cs"/>
                        </a:rPr>
                        <a:t>(PI: Dawn I. </a:t>
                      </a:r>
                      <a:r>
                        <a:rPr lang="en-US" sz="1300" kern="1200" baseline="0" dirty="0" err="1">
                          <a:solidFill>
                            <a:schemeClr val="dk1"/>
                          </a:solidFill>
                          <a:effectLst/>
                          <a:latin typeface="+mn-lt"/>
                          <a:ea typeface="+mn-ea"/>
                          <a:cs typeface="+mn-cs"/>
                        </a:rPr>
                        <a:t>Velligan</a:t>
                      </a:r>
                      <a:r>
                        <a:rPr lang="en-US" sz="1300" kern="1200" baseline="0" dirty="0">
                          <a:solidFill>
                            <a:schemeClr val="dk1"/>
                          </a:solidFill>
                          <a:effectLst/>
                          <a:latin typeface="+mn-lt"/>
                          <a:ea typeface="+mn-ea"/>
                          <a:cs typeface="+mn-cs"/>
                        </a:rPr>
                        <a:t>, PhD., velligand@uthscsa.edu) </a:t>
                      </a:r>
                    </a:p>
                    <a:p>
                      <a:r>
                        <a:rPr lang="en-US" sz="900" dirty="0">
                          <a:hlinkClick r:id="rId4"/>
                        </a:rPr>
                        <a:t>https://www.pcori.org/research-results/2013/helping-patients-mental-illness-engage-their-transitional-care</a:t>
                      </a:r>
                      <a:endParaRPr lang="en-US" sz="900" dirty="0"/>
                    </a:p>
                  </a:txBody>
                  <a:tcPr/>
                </a:tc>
                <a:tc>
                  <a:txBody>
                    <a:bodyPr/>
                    <a:lstStyle/>
                    <a:p>
                      <a:r>
                        <a:rPr lang="en-US" sz="1400" dirty="0"/>
                        <a:t>Higher quality of life was found</a:t>
                      </a:r>
                      <a:r>
                        <a:rPr lang="en-US" sz="1400" baseline="0" dirty="0"/>
                        <a:t> for the engagement-focused care (EFC) group that involving peer services than treatment as usual.</a:t>
                      </a:r>
                      <a:endParaRPr lang="en-US" sz="1400" dirty="0"/>
                    </a:p>
                    <a:p>
                      <a:r>
                        <a:rPr lang="en-US" sz="1400" dirty="0"/>
                        <a:t>(Excluded: </a:t>
                      </a:r>
                      <a:r>
                        <a:rPr lang="en-US" sz="1400" i="1" dirty="0"/>
                        <a:t>Not focused on addressing physical health needs</a:t>
                      </a:r>
                      <a:r>
                        <a:rPr lang="en-US" sz="1400" dirty="0"/>
                        <a:t>)</a:t>
                      </a:r>
                    </a:p>
                  </a:txBody>
                  <a:tcPr/>
                </a:tc>
                <a:extLst>
                  <a:ext uri="{0D108BD9-81ED-4DB2-BD59-A6C34878D82A}">
                    <a16:rowId xmlns:a16="http://schemas.microsoft.com/office/drawing/2014/main" val="2337692"/>
                  </a:ext>
                </a:extLst>
              </a:tr>
              <a:tr h="902738">
                <a:tc>
                  <a:txBody>
                    <a:bodyPr/>
                    <a:lstStyle/>
                    <a:p>
                      <a:r>
                        <a:rPr lang="en-US" sz="1300" b="1" kern="1200" dirty="0">
                          <a:solidFill>
                            <a:schemeClr val="dk1"/>
                          </a:solidFill>
                          <a:effectLst/>
                          <a:latin typeface="+mn-lt"/>
                          <a:ea typeface="+mn-ea"/>
                          <a:cs typeface="+mn-cs"/>
                        </a:rPr>
                        <a:t>Comparison</a:t>
                      </a:r>
                      <a:r>
                        <a:rPr lang="en-US" sz="1300" b="1" kern="1200" baseline="0" dirty="0">
                          <a:solidFill>
                            <a:schemeClr val="dk1"/>
                          </a:solidFill>
                          <a:effectLst/>
                          <a:latin typeface="+mn-lt"/>
                          <a:ea typeface="+mn-ea"/>
                          <a:cs typeface="+mn-cs"/>
                        </a:rPr>
                        <a:t> of Peer-Facilitated Support Group and Cognitive Behavioral Therapy for Hoarding Disorder </a:t>
                      </a:r>
                      <a:r>
                        <a:rPr lang="en-US" sz="1300" kern="1200" baseline="0" dirty="0">
                          <a:solidFill>
                            <a:schemeClr val="dk1"/>
                          </a:solidFill>
                          <a:effectLst/>
                          <a:latin typeface="+mn-lt"/>
                          <a:ea typeface="+mn-ea"/>
                          <a:cs typeface="+mn-cs"/>
                        </a:rPr>
                        <a:t>(PI: Carol Mathews, MD., Carol.Mathews@ucsf.edu)</a:t>
                      </a:r>
                    </a:p>
                    <a:p>
                      <a:r>
                        <a:rPr lang="en-US" sz="900" dirty="0">
                          <a:hlinkClick r:id="rId5"/>
                        </a:rPr>
                        <a:t>https://www.pcori.org/research-results/2013/comparing-peer-led-support-groups-therapist-led-support-groups-treating</a:t>
                      </a:r>
                      <a:r>
                        <a:rPr lang="en-US" sz="900" kern="1200" baseline="0" dirty="0">
                          <a:solidFill>
                            <a:schemeClr val="dk1"/>
                          </a:solidFill>
                          <a:effectLst/>
                          <a:latin typeface="+mn-lt"/>
                          <a:ea typeface="+mn-ea"/>
                          <a:cs typeface="+mn-cs"/>
                        </a:rPr>
                        <a:t> </a:t>
                      </a:r>
                      <a:endParaRPr lang="en-US" sz="900" dirty="0"/>
                    </a:p>
                  </a:txBody>
                  <a:tcPr/>
                </a:tc>
                <a:tc>
                  <a:txBody>
                    <a:bodyPr/>
                    <a:lstStyle/>
                    <a:p>
                      <a:r>
                        <a:rPr lang="en-US" sz="1400" baseline="0" dirty="0"/>
                        <a:t>The peer-facilitated intervention was found as effective as the therapist-led intervention in reducing the severity of hoarding disorder symptoms.</a:t>
                      </a:r>
                      <a:endParaRPr lang="en-US" sz="1400" dirty="0"/>
                    </a:p>
                    <a:p>
                      <a:r>
                        <a:rPr lang="en-US" sz="1400" i="0" dirty="0"/>
                        <a:t>(Excluded:</a:t>
                      </a:r>
                      <a:r>
                        <a:rPr lang="en-US" sz="1400" i="0" baseline="0" dirty="0"/>
                        <a:t> </a:t>
                      </a:r>
                      <a:r>
                        <a:rPr lang="en-US" sz="1400" i="1" dirty="0"/>
                        <a:t>Not focused on addressing physical health needs</a:t>
                      </a:r>
                      <a:r>
                        <a:rPr lang="en-US" sz="1400" dirty="0"/>
                        <a:t>)</a:t>
                      </a:r>
                    </a:p>
                  </a:txBody>
                  <a:tcPr/>
                </a:tc>
                <a:extLst>
                  <a:ext uri="{0D108BD9-81ED-4DB2-BD59-A6C34878D82A}">
                    <a16:rowId xmlns:a16="http://schemas.microsoft.com/office/drawing/2014/main" val="1665652462"/>
                  </a:ext>
                </a:extLst>
              </a:tr>
              <a:tr h="902738">
                <a:tc>
                  <a:txBody>
                    <a:bodyPr/>
                    <a:lstStyle/>
                    <a:p>
                      <a:r>
                        <a:rPr lang="en-US" sz="1300" b="1" kern="1200" dirty="0">
                          <a:solidFill>
                            <a:schemeClr val="dk1"/>
                          </a:solidFill>
                          <a:effectLst/>
                          <a:latin typeface="+mn-lt"/>
                          <a:ea typeface="+mn-ea"/>
                          <a:cs typeface="+mn-cs"/>
                        </a:rPr>
                        <a:t>Comparing Mobile Health and Clinic-Based</a:t>
                      </a:r>
                      <a:r>
                        <a:rPr lang="en-US" sz="1300" b="1" kern="1200" baseline="0" dirty="0">
                          <a:solidFill>
                            <a:schemeClr val="dk1"/>
                          </a:solidFill>
                          <a:effectLst/>
                          <a:latin typeface="+mn-lt"/>
                          <a:ea typeface="+mn-ea"/>
                          <a:cs typeface="+mn-cs"/>
                        </a:rPr>
                        <a:t> Self-Management Interventions for Serious Mental Illness: Patient Engagement, Satisfaction, and Outcomes </a:t>
                      </a:r>
                      <a:r>
                        <a:rPr lang="en-US" sz="1300" kern="1200" baseline="0" dirty="0">
                          <a:solidFill>
                            <a:schemeClr val="dk1"/>
                          </a:solidFill>
                          <a:effectLst/>
                          <a:latin typeface="+mn-lt"/>
                          <a:ea typeface="+mn-ea"/>
                          <a:cs typeface="+mn-cs"/>
                        </a:rPr>
                        <a:t>(PI: </a:t>
                      </a:r>
                      <a:r>
                        <a:rPr lang="en-US" sz="1300" kern="1200" baseline="0" dirty="0" err="1">
                          <a:solidFill>
                            <a:schemeClr val="dk1"/>
                          </a:solidFill>
                          <a:effectLst/>
                          <a:latin typeface="+mn-lt"/>
                          <a:ea typeface="+mn-ea"/>
                          <a:cs typeface="+mn-cs"/>
                        </a:rPr>
                        <a:t>Dror</a:t>
                      </a:r>
                      <a:r>
                        <a:rPr lang="en-US" sz="1300" kern="1200" baseline="0" dirty="0">
                          <a:solidFill>
                            <a:schemeClr val="dk1"/>
                          </a:solidFill>
                          <a:effectLst/>
                          <a:latin typeface="+mn-lt"/>
                          <a:ea typeface="+mn-ea"/>
                          <a:cs typeface="+mn-cs"/>
                        </a:rPr>
                        <a:t> Ben-</a:t>
                      </a:r>
                      <a:r>
                        <a:rPr lang="en-US" sz="1300" kern="1200" baseline="0" dirty="0" err="1">
                          <a:solidFill>
                            <a:schemeClr val="dk1"/>
                          </a:solidFill>
                          <a:effectLst/>
                          <a:latin typeface="+mn-lt"/>
                          <a:ea typeface="+mn-ea"/>
                          <a:cs typeface="+mn-cs"/>
                        </a:rPr>
                        <a:t>Zeev</a:t>
                      </a:r>
                      <a:r>
                        <a:rPr lang="en-US" sz="1300" kern="1200" baseline="0" dirty="0">
                          <a:solidFill>
                            <a:schemeClr val="dk1"/>
                          </a:solidFill>
                          <a:effectLst/>
                          <a:latin typeface="+mn-lt"/>
                          <a:ea typeface="+mn-ea"/>
                          <a:cs typeface="+mn-cs"/>
                        </a:rPr>
                        <a:t>, PhD., dbenzeev@uw.edu)</a:t>
                      </a:r>
                    </a:p>
                    <a:p>
                      <a:r>
                        <a:rPr lang="en-US" sz="900" dirty="0">
                          <a:hlinkClick r:id="rId6"/>
                        </a:rPr>
                        <a:t>https://www.pcori.org/research-results/2014/comparing-smartphone-program-peer-led-program-help-people-serious-mental</a:t>
                      </a:r>
                      <a:endParaRPr lang="en-US" sz="900" dirty="0"/>
                    </a:p>
                  </a:txBody>
                  <a:tcPr/>
                </a:tc>
                <a:tc>
                  <a:txBody>
                    <a:bodyPr/>
                    <a:lstStyle/>
                    <a:p>
                      <a:r>
                        <a:rPr lang="en-US" sz="1400" dirty="0"/>
                        <a:t>Both</a:t>
                      </a:r>
                      <a:r>
                        <a:rPr lang="en-US" sz="1400" baseline="0" dirty="0"/>
                        <a:t> peer led  clinic intervention and smartphone-based intervention were both effective in helping people with severe mental illness manage symptoms. </a:t>
                      </a:r>
                      <a:endParaRPr lang="en-US" sz="1400" dirty="0"/>
                    </a:p>
                    <a:p>
                      <a:r>
                        <a:rPr lang="en-US" sz="1400" dirty="0"/>
                        <a:t>(Excluded: Not focused</a:t>
                      </a:r>
                      <a:r>
                        <a:rPr lang="en-US" sz="1400" baseline="0" dirty="0"/>
                        <a:t> on addressing physical health needs)</a:t>
                      </a:r>
                      <a:endParaRPr lang="en-US" sz="1400" dirty="0"/>
                    </a:p>
                  </a:txBody>
                  <a:tcPr/>
                </a:tc>
                <a:extLst>
                  <a:ext uri="{0D108BD9-81ED-4DB2-BD59-A6C34878D82A}">
                    <a16:rowId xmlns:a16="http://schemas.microsoft.com/office/drawing/2014/main" val="2916898915"/>
                  </a:ext>
                </a:extLst>
              </a:tr>
              <a:tr h="902738">
                <a:tc>
                  <a:txBody>
                    <a:bodyPr/>
                    <a:lstStyle/>
                    <a:p>
                      <a:r>
                        <a:rPr lang="en-US" sz="1300" b="1" kern="1200" dirty="0">
                          <a:solidFill>
                            <a:schemeClr val="dk1"/>
                          </a:solidFill>
                          <a:effectLst/>
                          <a:latin typeface="+mn-lt"/>
                          <a:ea typeface="+mn-ea"/>
                          <a:cs typeface="+mn-cs"/>
                        </a:rPr>
                        <a:t>Engaging Patients with Mental</a:t>
                      </a:r>
                      <a:r>
                        <a:rPr lang="en-US" sz="1300" b="1" kern="1200" baseline="0" dirty="0">
                          <a:solidFill>
                            <a:schemeClr val="dk1"/>
                          </a:solidFill>
                          <a:effectLst/>
                          <a:latin typeface="+mn-lt"/>
                          <a:ea typeface="+mn-ea"/>
                          <a:cs typeface="+mn-cs"/>
                        </a:rPr>
                        <a:t> Disorders from Emergency Departments into Outpatient Care: A Comparative Effectiveness Workforce Study – The EPIC Study </a:t>
                      </a:r>
                      <a:r>
                        <a:rPr lang="en-US" sz="1300" kern="1200" baseline="0" dirty="0">
                          <a:solidFill>
                            <a:schemeClr val="dk1"/>
                          </a:solidFill>
                          <a:effectLst/>
                          <a:latin typeface="+mn-lt"/>
                          <a:ea typeface="+mn-ea"/>
                          <a:cs typeface="+mn-cs"/>
                        </a:rPr>
                        <a:t>(PI: Benjamin </a:t>
                      </a:r>
                      <a:r>
                        <a:rPr lang="en-US" sz="1300" kern="1200" baseline="0" dirty="0" err="1">
                          <a:solidFill>
                            <a:schemeClr val="dk1"/>
                          </a:solidFill>
                          <a:effectLst/>
                          <a:latin typeface="+mn-lt"/>
                          <a:ea typeface="+mn-ea"/>
                          <a:cs typeface="+mn-cs"/>
                        </a:rPr>
                        <a:t>Druss</a:t>
                      </a:r>
                      <a:r>
                        <a:rPr lang="en-US" sz="1300" kern="1200" baseline="0" dirty="0">
                          <a:solidFill>
                            <a:schemeClr val="dk1"/>
                          </a:solidFill>
                          <a:effectLst/>
                          <a:latin typeface="+mn-lt"/>
                          <a:ea typeface="+mn-ea"/>
                          <a:cs typeface="+mn-cs"/>
                        </a:rPr>
                        <a:t>, MD., bdruss@emory.edu) </a:t>
                      </a:r>
                    </a:p>
                    <a:p>
                      <a:r>
                        <a:rPr lang="en-US" sz="900" dirty="0">
                          <a:hlinkClick r:id="rId7"/>
                        </a:rPr>
                        <a:t>https://www.pcori.org/research-results/2016/comparing-two-ways-help-patients-mental-illness-transition-emergency</a:t>
                      </a:r>
                      <a:endParaRPr lang="en-US" sz="900" dirty="0"/>
                    </a:p>
                  </a:txBody>
                  <a:tcPr/>
                </a:tc>
                <a:tc>
                  <a:txBody>
                    <a:bodyPr/>
                    <a:lstStyle/>
                    <a:p>
                      <a:r>
                        <a:rPr lang="en-US" sz="1400" dirty="0"/>
                        <a:t>The project</a:t>
                      </a:r>
                      <a:r>
                        <a:rPr lang="en-US" sz="1400" baseline="0" dirty="0"/>
                        <a:t> c</a:t>
                      </a:r>
                      <a:r>
                        <a:rPr lang="en-US" sz="1400" dirty="0"/>
                        <a:t>ompares</a:t>
                      </a:r>
                      <a:r>
                        <a:rPr lang="en-US" sz="1400" baseline="0" dirty="0"/>
                        <a:t> transition services from ER to outpatient provided by peers versus professional care managers. No results are reported. </a:t>
                      </a:r>
                      <a:r>
                        <a:rPr lang="en-US" sz="1400" dirty="0"/>
                        <a:t>Project</a:t>
                      </a:r>
                      <a:r>
                        <a:rPr lang="en-US" sz="1400" baseline="0" dirty="0"/>
                        <a:t> is still in progress .</a:t>
                      </a:r>
                      <a:endParaRPr lang="en-US" sz="1400" dirty="0"/>
                    </a:p>
                    <a:p>
                      <a:r>
                        <a:rPr lang="en-US" sz="1400" dirty="0"/>
                        <a:t>(Excluded: Not</a:t>
                      </a:r>
                      <a:r>
                        <a:rPr lang="en-US" sz="1400" baseline="0" dirty="0"/>
                        <a:t> focused on addressing physical health needs)</a:t>
                      </a:r>
                      <a:endParaRPr lang="en-US" sz="1400" dirty="0"/>
                    </a:p>
                  </a:txBody>
                  <a:tcPr/>
                </a:tc>
                <a:extLst>
                  <a:ext uri="{0D108BD9-81ED-4DB2-BD59-A6C34878D82A}">
                    <a16:rowId xmlns:a16="http://schemas.microsoft.com/office/drawing/2014/main" val="2690432018"/>
                  </a:ext>
                </a:extLst>
              </a:tr>
              <a:tr h="931397">
                <a:tc>
                  <a:txBody>
                    <a:bodyPr/>
                    <a:lstStyle/>
                    <a:p>
                      <a:r>
                        <a:rPr lang="en-US" sz="1300" b="1" dirty="0"/>
                        <a:t>Collaborative</a:t>
                      </a:r>
                      <a:r>
                        <a:rPr lang="en-US" sz="1300" b="1" baseline="0" dirty="0"/>
                        <a:t> Goal Setting with or without Community Health Worker Support for Patients with Multiple Chronic Conditions </a:t>
                      </a:r>
                      <a:r>
                        <a:rPr lang="en-US" sz="1300" baseline="0" dirty="0"/>
                        <a:t>(PI: Judith Long, MD., jalong@mail.med.upenn.edu )</a:t>
                      </a:r>
                    </a:p>
                    <a:p>
                      <a:r>
                        <a:rPr lang="en-US" sz="1000" dirty="0">
                          <a:hlinkClick r:id="rId8"/>
                        </a:rPr>
                        <a:t>https://www.pcori.org/research-results/2014/collaborative-goal-setting-or-without-community-health-worker-support-patients</a:t>
                      </a:r>
                      <a:endParaRPr lang="en-US" sz="1000" dirty="0"/>
                    </a:p>
                  </a:txBody>
                  <a:tcPr/>
                </a:tc>
                <a:tc>
                  <a:txBody>
                    <a:bodyPr/>
                    <a:lstStyle/>
                    <a:p>
                      <a:r>
                        <a:rPr lang="en-US" sz="1400" baseline="0" dirty="0"/>
                        <a:t>Community Health workers group reported higher quality of primary care and less hospital admission than non-community health workers group.</a:t>
                      </a:r>
                    </a:p>
                    <a:p>
                      <a:r>
                        <a:rPr lang="en-US" sz="1400" baseline="0" dirty="0"/>
                        <a:t>(Excluded: </a:t>
                      </a:r>
                      <a:r>
                        <a:rPr lang="en-US" sz="1400" dirty="0"/>
                        <a:t>Participants</a:t>
                      </a:r>
                      <a:r>
                        <a:rPr lang="en-US" sz="1400" baseline="0" dirty="0"/>
                        <a:t> did not have mental health disorders)</a:t>
                      </a:r>
                      <a:endParaRPr lang="en-US" sz="1400" dirty="0"/>
                    </a:p>
                  </a:txBody>
                  <a:tcPr/>
                </a:tc>
                <a:extLst>
                  <a:ext uri="{0D108BD9-81ED-4DB2-BD59-A6C34878D82A}">
                    <a16:rowId xmlns:a16="http://schemas.microsoft.com/office/drawing/2014/main" val="1972750821"/>
                  </a:ext>
                </a:extLst>
              </a:tr>
              <a:tr h="1089018">
                <a:tc>
                  <a:txBody>
                    <a:bodyPr/>
                    <a:lstStyle/>
                    <a:p>
                      <a:r>
                        <a:rPr lang="en-US" sz="1300" b="1" dirty="0"/>
                        <a:t>Optimizing Behavioral Health Homes by Focusing On Outcomes That</a:t>
                      </a:r>
                      <a:r>
                        <a:rPr lang="en-US" sz="1300" b="1" baseline="0" dirty="0"/>
                        <a:t> Matter Most for Adults with Serious Mental Illness </a:t>
                      </a:r>
                      <a:r>
                        <a:rPr lang="en-US" sz="1300" baseline="0" dirty="0"/>
                        <a:t>( PI: James Schuster)</a:t>
                      </a:r>
                    </a:p>
                    <a:p>
                      <a:r>
                        <a:rPr lang="en-US" sz="1050" dirty="0">
                          <a:hlinkClick r:id="rId9"/>
                        </a:rPr>
                        <a:t>https://www.pcori.org/research-results/2012/using-wellness-coaches-and-extra-support-improve-health-and-wellness-adults</a:t>
                      </a:r>
                      <a:endParaRPr lang="en-US" sz="1050" dirty="0"/>
                    </a:p>
                  </a:txBody>
                  <a:tcPr/>
                </a:tc>
                <a:tc>
                  <a:txBody>
                    <a:bodyPr/>
                    <a:lstStyle/>
                    <a:p>
                      <a:r>
                        <a:rPr lang="en-US" sz="1400" dirty="0"/>
                        <a:t>The</a:t>
                      </a:r>
                      <a:r>
                        <a:rPr lang="en-US" sz="1400" baseline="0" dirty="0"/>
                        <a:t> study c</a:t>
                      </a:r>
                      <a:r>
                        <a:rPr lang="en-US" sz="1400" dirty="0"/>
                        <a:t>ompares effectiveness of -supported integrated approach with a self-directed approach on patient activation in care, health status,</a:t>
                      </a:r>
                      <a:r>
                        <a:rPr lang="en-US" sz="1400" baseline="0" dirty="0"/>
                        <a:t> &amp; engagement in care . </a:t>
                      </a:r>
                      <a:r>
                        <a:rPr lang="en-US" sz="1400" dirty="0"/>
                        <a:t>No</a:t>
                      </a:r>
                      <a:r>
                        <a:rPr lang="en-US" sz="1400" baseline="0" dirty="0"/>
                        <a:t> group differences were found on study outcomes.</a:t>
                      </a:r>
                    </a:p>
                    <a:p>
                      <a:r>
                        <a:rPr lang="en-US" sz="1400" baseline="0" dirty="0"/>
                        <a:t>(Excluded: Invention did not peer support) </a:t>
                      </a:r>
                      <a:endParaRPr lang="en-US" sz="1400" dirty="0"/>
                    </a:p>
                  </a:txBody>
                  <a:tcPr/>
                </a:tc>
                <a:extLst>
                  <a:ext uri="{0D108BD9-81ED-4DB2-BD59-A6C34878D82A}">
                    <a16:rowId xmlns:a16="http://schemas.microsoft.com/office/drawing/2014/main" val="4073857428"/>
                  </a:ext>
                </a:extLst>
              </a:tr>
            </a:tbl>
          </a:graphicData>
        </a:graphic>
      </p:graphicFrame>
    </p:spTree>
    <p:extLst>
      <p:ext uri="{BB962C8B-B14F-4D97-AF65-F5344CB8AC3E}">
        <p14:creationId xmlns:p14="http://schemas.microsoft.com/office/powerpoint/2010/main" val="488627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CD34A0-BBB8-4D3D-803E-4D05A2D762D2}"/>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1A20B7D1-52B6-479E-9097-8ADF278ADFF4}"/>
              </a:ext>
            </a:extLst>
          </p:cNvPr>
          <p:cNvSpPr>
            <a:spLocks noGrp="1"/>
          </p:cNvSpPr>
          <p:nvPr>
            <p:ph type="sldNum" sz="quarter" idx="12"/>
          </p:nvPr>
        </p:nvSpPr>
        <p:spPr/>
        <p:txBody>
          <a:bodyPr/>
          <a:lstStyle/>
          <a:p>
            <a:fld id="{AFE74ADB-1234-470A-BA2D-4E59466A79F4}" type="slidenum">
              <a:rPr lang="en-US" smtClean="0"/>
              <a:t>58</a:t>
            </a:fld>
            <a:endParaRPr lang="en-US"/>
          </a:p>
        </p:txBody>
      </p:sp>
      <p:graphicFrame>
        <p:nvGraphicFramePr>
          <p:cNvPr id="6" name="Table 5">
            <a:extLst>
              <a:ext uri="{FF2B5EF4-FFF2-40B4-BE49-F238E27FC236}">
                <a16:creationId xmlns:a16="http://schemas.microsoft.com/office/drawing/2014/main" id="{9D10D8F3-2CB4-4B7D-9528-044BF46EFF0B}"/>
              </a:ext>
            </a:extLst>
          </p:cNvPr>
          <p:cNvGraphicFramePr>
            <a:graphicFrameLocks noGrp="1"/>
          </p:cNvGraphicFramePr>
          <p:nvPr>
            <p:extLst>
              <p:ext uri="{D42A27DB-BD31-4B8C-83A1-F6EECF244321}">
                <p14:modId xmlns:p14="http://schemas.microsoft.com/office/powerpoint/2010/main" val="675762647"/>
              </p:ext>
            </p:extLst>
          </p:nvPr>
        </p:nvGraphicFramePr>
        <p:xfrm>
          <a:off x="214870" y="12192"/>
          <a:ext cx="11765434" cy="6338898"/>
        </p:xfrm>
        <a:graphic>
          <a:graphicData uri="http://schemas.openxmlformats.org/drawingml/2006/table">
            <a:tbl>
              <a:tblPr firstRow="1" bandRow="1">
                <a:tableStyleId>{5C22544A-7EE6-4342-B048-85BDC9FD1C3A}</a:tableStyleId>
              </a:tblPr>
              <a:tblGrid>
                <a:gridCol w="5283722">
                  <a:extLst>
                    <a:ext uri="{9D8B030D-6E8A-4147-A177-3AD203B41FA5}">
                      <a16:colId xmlns:a16="http://schemas.microsoft.com/office/drawing/2014/main" val="1618463190"/>
                    </a:ext>
                  </a:extLst>
                </a:gridCol>
                <a:gridCol w="6481712">
                  <a:extLst>
                    <a:ext uri="{9D8B030D-6E8A-4147-A177-3AD203B41FA5}">
                      <a16:colId xmlns:a16="http://schemas.microsoft.com/office/drawing/2014/main" val="385149889"/>
                    </a:ext>
                  </a:extLst>
                </a:gridCol>
              </a:tblGrid>
              <a:tr h="412636">
                <a:tc>
                  <a:txBody>
                    <a:bodyPr/>
                    <a:lstStyle/>
                    <a:p>
                      <a:r>
                        <a:rPr lang="en-US" dirty="0"/>
                        <a:t>Title</a:t>
                      </a:r>
                      <a:r>
                        <a:rPr lang="en-US" baseline="0" dirty="0"/>
                        <a:t> &amp; PI</a:t>
                      </a:r>
                      <a:endParaRPr lang="en-US" dirty="0"/>
                    </a:p>
                  </a:txBody>
                  <a:tcPr/>
                </a:tc>
                <a:tc>
                  <a:txBody>
                    <a:bodyPr/>
                    <a:lstStyle/>
                    <a:p>
                      <a:r>
                        <a:rPr lang="en-US" dirty="0"/>
                        <a:t>Goals</a:t>
                      </a:r>
                    </a:p>
                  </a:txBody>
                  <a:tcPr/>
                </a:tc>
                <a:extLst>
                  <a:ext uri="{0D108BD9-81ED-4DB2-BD59-A6C34878D82A}">
                    <a16:rowId xmlns:a16="http://schemas.microsoft.com/office/drawing/2014/main" val="2934312399"/>
                  </a:ext>
                </a:extLst>
              </a:tr>
              <a:tr h="1136835">
                <a:tc>
                  <a:txBody>
                    <a:bodyPr/>
                    <a:lstStyle/>
                    <a:p>
                      <a:r>
                        <a:rPr lang="en-US" sz="1600" b="1" kern="1200" dirty="0">
                          <a:solidFill>
                            <a:schemeClr val="dk1"/>
                          </a:solidFill>
                          <a:effectLst/>
                          <a:latin typeface="+mn-lt"/>
                          <a:ea typeface="+mn-ea"/>
                          <a:cs typeface="+mn-cs"/>
                        </a:rPr>
                        <a:t>Peer Health Navigation: Reducing Disparities in Health Outcomes for the Seriously Mental Ill</a:t>
                      </a:r>
                    </a:p>
                    <a:p>
                      <a:r>
                        <a:rPr lang="en-US" sz="1400" kern="1200" dirty="0">
                          <a:solidFill>
                            <a:schemeClr val="dk1"/>
                          </a:solidFill>
                          <a:effectLst/>
                          <a:latin typeface="+mn-lt"/>
                          <a:ea typeface="+mn-ea"/>
                          <a:cs typeface="+mn-cs"/>
                        </a:rPr>
                        <a:t>(PI: John Sinclair </a:t>
                      </a:r>
                      <a:r>
                        <a:rPr lang="en-US" sz="1400" kern="1200" dirty="0" err="1">
                          <a:solidFill>
                            <a:schemeClr val="dk1"/>
                          </a:solidFill>
                          <a:effectLst/>
                          <a:latin typeface="+mn-lt"/>
                          <a:ea typeface="+mn-ea"/>
                          <a:cs typeface="+mn-cs"/>
                        </a:rPr>
                        <a:t>Brekke</a:t>
                      </a:r>
                      <a:r>
                        <a:rPr lang="en-US" sz="1400" kern="1200" dirty="0">
                          <a:solidFill>
                            <a:schemeClr val="dk1"/>
                          </a:solidFill>
                          <a:effectLst/>
                          <a:latin typeface="+mn-lt"/>
                          <a:ea typeface="+mn-ea"/>
                          <a:cs typeface="+mn-cs"/>
                        </a:rPr>
                        <a:t>; brekke@usc.edu)</a:t>
                      </a:r>
                    </a:p>
                    <a:p>
                      <a:r>
                        <a:rPr lang="en-US" sz="1050" dirty="0">
                          <a:hlinkClick r:id="rId3"/>
                        </a:rPr>
                        <a:t>https://www.pcori.org/research-results/2013/can-people-who-have-experience-serious-mental-illness-help-peers-manage-their</a:t>
                      </a:r>
                      <a:endParaRPr lang="en-US" sz="1050" dirty="0"/>
                    </a:p>
                  </a:txBody>
                  <a:tcPr/>
                </a:tc>
                <a:tc>
                  <a:txBody>
                    <a:bodyPr/>
                    <a:lstStyle/>
                    <a:p>
                      <a:r>
                        <a:rPr lang="en-US" sz="1600" kern="1200" dirty="0">
                          <a:solidFill>
                            <a:schemeClr val="dk1"/>
                          </a:solidFill>
                          <a:effectLst/>
                          <a:latin typeface="+mn-lt"/>
                          <a:ea typeface="+mn-ea"/>
                          <a:cs typeface="+mn-cs"/>
                        </a:rPr>
                        <a:t>Help</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patients with serious mental illness to better access and use healthcare services, improve self-management of health and health care.</a:t>
                      </a:r>
                    </a:p>
                    <a:p>
                      <a:r>
                        <a:rPr lang="en-US" sz="1600" i="1" kern="1200" dirty="0">
                          <a:solidFill>
                            <a:schemeClr val="dk1"/>
                          </a:solidFill>
                          <a:effectLst/>
                          <a:latin typeface="+mn-lt"/>
                          <a:ea typeface="+mn-ea"/>
                          <a:cs typeface="+mn-cs"/>
                        </a:rPr>
                        <a:t>(</a:t>
                      </a:r>
                      <a:r>
                        <a:rPr lang="en-US" sz="1600" b="1" i="1" kern="1200" dirty="0">
                          <a:solidFill>
                            <a:schemeClr val="dk1"/>
                          </a:solidFill>
                          <a:effectLst/>
                          <a:latin typeface="+mn-lt"/>
                          <a:ea typeface="+mn-ea"/>
                          <a:cs typeface="+mn-cs"/>
                        </a:rPr>
                        <a:t>Completed</a:t>
                      </a:r>
                      <a:r>
                        <a:rPr lang="en-US" sz="1600" i="1" kern="1200" dirty="0">
                          <a:solidFill>
                            <a:schemeClr val="dk1"/>
                          </a:solidFill>
                          <a:effectLst/>
                          <a:latin typeface="+mn-lt"/>
                          <a:ea typeface="+mn-ea"/>
                          <a:cs typeface="+mn-cs"/>
                        </a:rPr>
                        <a:t>)</a:t>
                      </a:r>
                      <a:endParaRPr lang="en-US" sz="1600" i="1" dirty="0"/>
                    </a:p>
                  </a:txBody>
                  <a:tcPr/>
                </a:tc>
                <a:extLst>
                  <a:ext uri="{0D108BD9-81ED-4DB2-BD59-A6C34878D82A}">
                    <a16:rowId xmlns:a16="http://schemas.microsoft.com/office/drawing/2014/main" val="4127772320"/>
                  </a:ext>
                </a:extLst>
              </a:tr>
              <a:tr h="1101270">
                <a:tc>
                  <a:txBody>
                    <a:bodyPr/>
                    <a:lstStyle/>
                    <a:p>
                      <a:r>
                        <a:rPr lang="en-US" sz="1600" b="1" kern="1200" dirty="0">
                          <a:solidFill>
                            <a:schemeClr val="dk1"/>
                          </a:solidFill>
                          <a:effectLst/>
                          <a:latin typeface="+mn-lt"/>
                          <a:ea typeface="+mn-ea"/>
                          <a:cs typeface="+mn-cs"/>
                        </a:rPr>
                        <a:t>Integrated Care and Patient Navigators for Latinos with Serious Mental Illness</a:t>
                      </a:r>
                    </a:p>
                    <a:p>
                      <a:r>
                        <a:rPr lang="en-US" sz="1400" kern="1200" dirty="0">
                          <a:solidFill>
                            <a:schemeClr val="dk1"/>
                          </a:solidFill>
                          <a:effectLst/>
                          <a:latin typeface="+mn-lt"/>
                          <a:ea typeface="+mn-ea"/>
                          <a:cs typeface="+mn-cs"/>
                        </a:rPr>
                        <a:t>(PI: Patrick Corrigan; corrigan@iit.edu)</a:t>
                      </a:r>
                    </a:p>
                    <a:p>
                      <a:r>
                        <a:rPr lang="en-US" sz="1050" dirty="0">
                          <a:hlinkClick r:id="rId4"/>
                        </a:rPr>
                        <a:t>https://www.pcori.org/research-results/2013/peer-navigator-support-latinx-patients-serious-mental-illness</a:t>
                      </a:r>
                      <a:endParaRPr lang="en-US" sz="1050" dirty="0"/>
                    </a:p>
                  </a:txBody>
                  <a:tcPr/>
                </a:tc>
                <a:tc>
                  <a:txBody>
                    <a:bodyPr/>
                    <a:lstStyle/>
                    <a:p>
                      <a:r>
                        <a:rPr lang="en-US" sz="1600" kern="1200" dirty="0">
                          <a:solidFill>
                            <a:schemeClr val="dk1"/>
                          </a:solidFill>
                          <a:effectLst/>
                          <a:latin typeface="+mn-lt"/>
                          <a:ea typeface="+mn-ea"/>
                          <a:cs typeface="+mn-cs"/>
                        </a:rPr>
                        <a:t>Assess the effects of peer navigators to existing integrated services on enhancing primary care engagement for Latino patents with mental illness.</a:t>
                      </a:r>
                    </a:p>
                    <a:p>
                      <a:r>
                        <a:rPr lang="en-US" sz="1600" i="1" kern="1200" dirty="0">
                          <a:solidFill>
                            <a:schemeClr val="dk1"/>
                          </a:solidFill>
                          <a:effectLst/>
                          <a:latin typeface="+mn-lt"/>
                          <a:ea typeface="+mn-ea"/>
                          <a:cs typeface="+mn-cs"/>
                        </a:rPr>
                        <a:t>(</a:t>
                      </a:r>
                      <a:r>
                        <a:rPr lang="en-US" sz="1600" b="1" i="1" kern="1200" dirty="0">
                          <a:solidFill>
                            <a:schemeClr val="dk1"/>
                          </a:solidFill>
                          <a:effectLst/>
                          <a:latin typeface="+mn-lt"/>
                          <a:ea typeface="+mn-ea"/>
                          <a:cs typeface="+mn-cs"/>
                        </a:rPr>
                        <a:t>Completed</a:t>
                      </a:r>
                      <a:r>
                        <a:rPr lang="en-US" sz="1600" i="1" kern="1200" dirty="0">
                          <a:solidFill>
                            <a:schemeClr val="dk1"/>
                          </a:solidFill>
                          <a:effectLst/>
                          <a:latin typeface="+mn-lt"/>
                          <a:ea typeface="+mn-ea"/>
                          <a:cs typeface="+mn-cs"/>
                        </a:rPr>
                        <a:t>)</a:t>
                      </a:r>
                      <a:endParaRPr lang="en-US" sz="1600" i="1" dirty="0"/>
                    </a:p>
                  </a:txBody>
                  <a:tcPr/>
                </a:tc>
                <a:extLst>
                  <a:ext uri="{0D108BD9-81ED-4DB2-BD59-A6C34878D82A}">
                    <a16:rowId xmlns:a16="http://schemas.microsoft.com/office/drawing/2014/main" val="2337692"/>
                  </a:ext>
                </a:extLst>
              </a:tr>
              <a:tr h="1231775">
                <a:tc>
                  <a:txBody>
                    <a:bodyPr/>
                    <a:lstStyle/>
                    <a:p>
                      <a:r>
                        <a:rPr lang="en-US" sz="1600" b="1" kern="1200" dirty="0">
                          <a:solidFill>
                            <a:schemeClr val="dk1"/>
                          </a:solidFill>
                          <a:effectLst/>
                          <a:latin typeface="+mn-lt"/>
                          <a:ea typeface="+mn-ea"/>
                          <a:cs typeface="+mn-cs"/>
                        </a:rPr>
                        <a:t>Integrated Physical and Mental Health Self-management Compared to Chronic Disease Self-management</a:t>
                      </a:r>
                    </a:p>
                    <a:p>
                      <a:r>
                        <a:rPr lang="en-US" sz="1400" kern="1200" dirty="0">
                          <a:solidFill>
                            <a:schemeClr val="dk1"/>
                          </a:solidFill>
                          <a:effectLst/>
                          <a:latin typeface="+mn-lt"/>
                          <a:ea typeface="+mn-ea"/>
                          <a:cs typeface="+mn-cs"/>
                        </a:rPr>
                        <a:t>(PI: Sarah Pratt; Sarah.I.Pratt@dartmouth.edu)</a:t>
                      </a:r>
                    </a:p>
                    <a:p>
                      <a:r>
                        <a:rPr lang="en-US" sz="1050" dirty="0">
                          <a:hlinkClick r:id="rId5"/>
                        </a:rPr>
                        <a:t>https://www.pcori.org/research-results/2018/comparing-two-programs-managing-long-term-health-problems-people-lived</a:t>
                      </a:r>
                      <a:endParaRPr lang="en-US" sz="1050" kern="1200" dirty="0">
                        <a:solidFill>
                          <a:schemeClr val="dk1"/>
                        </a:solidFill>
                        <a:effectLst/>
                        <a:latin typeface="+mn-lt"/>
                        <a:ea typeface="+mn-ea"/>
                        <a:cs typeface="+mn-cs"/>
                      </a:endParaRPr>
                    </a:p>
                  </a:txBody>
                  <a:tcPr/>
                </a:tc>
                <a:tc>
                  <a:txBody>
                    <a:bodyPr/>
                    <a:lstStyle/>
                    <a:p>
                      <a:r>
                        <a:rPr lang="en-US" sz="1600" kern="1200" dirty="0">
                          <a:solidFill>
                            <a:schemeClr val="dk1"/>
                          </a:solidFill>
                          <a:effectLst/>
                          <a:latin typeface="+mn-lt"/>
                          <a:ea typeface="+mn-ea"/>
                          <a:cs typeface="+mn-cs"/>
                        </a:rPr>
                        <a:t>Compare</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the effectiveness of two programs, led by either mental health or  by people with lived experience, on helping patients manage chronic medical and medical illnesses. </a:t>
                      </a:r>
                    </a:p>
                    <a:p>
                      <a:r>
                        <a:rPr lang="en-US" sz="1600" i="1" kern="1200" dirty="0">
                          <a:solidFill>
                            <a:schemeClr val="dk1"/>
                          </a:solidFill>
                          <a:effectLst/>
                          <a:latin typeface="+mn-lt"/>
                          <a:ea typeface="+mn-ea"/>
                          <a:cs typeface="+mn-cs"/>
                        </a:rPr>
                        <a:t>(Ongoing)</a:t>
                      </a:r>
                      <a:endParaRPr lang="en-US" sz="1600" i="1" dirty="0"/>
                    </a:p>
                  </a:txBody>
                  <a:tcPr/>
                </a:tc>
                <a:extLst>
                  <a:ext uri="{0D108BD9-81ED-4DB2-BD59-A6C34878D82A}">
                    <a16:rowId xmlns:a16="http://schemas.microsoft.com/office/drawing/2014/main" val="1665652462"/>
                  </a:ext>
                </a:extLst>
              </a:tr>
              <a:tr h="1241089">
                <a:tc>
                  <a:txBody>
                    <a:bodyPr/>
                    <a:lstStyle/>
                    <a:p>
                      <a:r>
                        <a:rPr lang="en-US" sz="1600" b="1" kern="1200" dirty="0">
                          <a:solidFill>
                            <a:schemeClr val="dk1"/>
                          </a:solidFill>
                          <a:effectLst/>
                          <a:latin typeface="+mn-lt"/>
                          <a:ea typeface="+mn-ea"/>
                          <a:cs typeface="+mn-cs"/>
                        </a:rPr>
                        <a:t>Increasing Healthcare Choices and Improving Health Outcomes Among Persons with Serious Mental Illness</a:t>
                      </a:r>
                    </a:p>
                    <a:p>
                      <a:r>
                        <a:rPr lang="en-US" sz="1400" kern="1200" dirty="0">
                          <a:solidFill>
                            <a:schemeClr val="dk1"/>
                          </a:solidFill>
                          <a:effectLst/>
                          <a:latin typeface="+mn-lt"/>
                          <a:ea typeface="+mn-ea"/>
                          <a:cs typeface="+mn-cs"/>
                        </a:rPr>
                        <a:t>(PI: </a:t>
                      </a:r>
                      <a:r>
                        <a:rPr lang="en-US" sz="1400" kern="1200" dirty="0" err="1">
                          <a:solidFill>
                            <a:schemeClr val="dk1"/>
                          </a:solidFill>
                          <a:effectLst/>
                          <a:latin typeface="+mn-lt"/>
                          <a:ea typeface="+mn-ea"/>
                          <a:cs typeface="+mn-cs"/>
                        </a:rPr>
                        <a:t>Chyrell</a:t>
                      </a:r>
                      <a:r>
                        <a:rPr lang="en-US" sz="1400" kern="1200" dirty="0">
                          <a:solidFill>
                            <a:schemeClr val="dk1"/>
                          </a:solidFill>
                          <a:effectLst/>
                          <a:latin typeface="+mn-lt"/>
                          <a:ea typeface="+mn-ea"/>
                          <a:cs typeface="+mn-cs"/>
                        </a:rPr>
                        <a:t> Bellamy; chyrell.bellamy@yale.edu)</a:t>
                      </a:r>
                    </a:p>
                    <a:p>
                      <a:r>
                        <a:rPr lang="en-US" sz="1050" dirty="0">
                          <a:hlinkClick r:id="rId6"/>
                        </a:rPr>
                        <a:t>https://www.pcori.org/research-results/2013/does-peer-led-program-wellness-coaching-improve-wellness-among-people-serious</a:t>
                      </a:r>
                      <a:endParaRPr lang="en-US" sz="1050" dirty="0"/>
                    </a:p>
                  </a:txBody>
                  <a:tcPr/>
                </a:tc>
                <a:tc>
                  <a:txBody>
                    <a:bodyPr/>
                    <a:lstStyle/>
                    <a:p>
                      <a:r>
                        <a:rPr lang="en-US" sz="1600" kern="1200" dirty="0">
                          <a:solidFill>
                            <a:schemeClr val="dk1"/>
                          </a:solidFill>
                          <a:effectLst/>
                          <a:latin typeface="+mn-lt"/>
                          <a:ea typeface="+mn-ea"/>
                          <a:cs typeface="+mn-cs"/>
                        </a:rPr>
                        <a:t>Examine the impact of a peer-led holistic health group curriculum and personalized wellness coaches on helping patients with serious mental illness improve their physical and mental health.</a:t>
                      </a:r>
                    </a:p>
                    <a:p>
                      <a:r>
                        <a:rPr lang="en-US" sz="1600" i="1" kern="1200" dirty="0">
                          <a:solidFill>
                            <a:schemeClr val="dk1"/>
                          </a:solidFill>
                          <a:effectLst/>
                          <a:latin typeface="+mn-lt"/>
                          <a:ea typeface="+mn-ea"/>
                          <a:cs typeface="+mn-cs"/>
                        </a:rPr>
                        <a:t>(</a:t>
                      </a:r>
                      <a:r>
                        <a:rPr lang="en-US" sz="1600" b="1" i="1" kern="1200" dirty="0">
                          <a:solidFill>
                            <a:schemeClr val="dk1"/>
                          </a:solidFill>
                          <a:effectLst/>
                          <a:latin typeface="+mn-lt"/>
                          <a:ea typeface="+mn-ea"/>
                          <a:cs typeface="+mn-cs"/>
                        </a:rPr>
                        <a:t>Completed</a:t>
                      </a:r>
                      <a:r>
                        <a:rPr lang="en-US" sz="1600" i="1" kern="1200" dirty="0">
                          <a:solidFill>
                            <a:schemeClr val="dk1"/>
                          </a:solidFill>
                          <a:effectLst/>
                          <a:latin typeface="+mn-lt"/>
                          <a:ea typeface="+mn-ea"/>
                          <a:cs typeface="+mn-cs"/>
                        </a:rPr>
                        <a:t>)</a:t>
                      </a:r>
                      <a:endParaRPr lang="en-US" sz="1600" i="1" dirty="0"/>
                    </a:p>
                  </a:txBody>
                  <a:tcPr/>
                </a:tc>
                <a:extLst>
                  <a:ext uri="{0D108BD9-81ED-4DB2-BD59-A6C34878D82A}">
                    <a16:rowId xmlns:a16="http://schemas.microsoft.com/office/drawing/2014/main" val="2916898915"/>
                  </a:ext>
                </a:extLst>
              </a:tr>
              <a:tr h="1204043">
                <a:tc>
                  <a:txBody>
                    <a:bodyPr/>
                    <a:lstStyle/>
                    <a:p>
                      <a:r>
                        <a:rPr lang="en-US" sz="1600" b="1" kern="1200" dirty="0">
                          <a:solidFill>
                            <a:schemeClr val="dk1"/>
                          </a:solidFill>
                          <a:effectLst/>
                          <a:latin typeface="+mn-lt"/>
                          <a:ea typeface="+mn-ea"/>
                          <a:cs typeface="+mn-cs"/>
                        </a:rPr>
                        <a:t>Integrated Smoking Cessation Treatment for Smokers with Serious Mental Illness</a:t>
                      </a:r>
                    </a:p>
                    <a:p>
                      <a:r>
                        <a:rPr lang="en-US" sz="1400" kern="1200" dirty="0">
                          <a:solidFill>
                            <a:schemeClr val="dk1"/>
                          </a:solidFill>
                          <a:effectLst/>
                          <a:latin typeface="+mn-lt"/>
                          <a:ea typeface="+mn-ea"/>
                          <a:cs typeface="+mn-cs"/>
                        </a:rPr>
                        <a:t>(PI: Eden </a:t>
                      </a:r>
                      <a:r>
                        <a:rPr lang="en-US" sz="1400" kern="1200" dirty="0" err="1">
                          <a:solidFill>
                            <a:schemeClr val="dk1"/>
                          </a:solidFill>
                          <a:effectLst/>
                          <a:latin typeface="+mn-lt"/>
                          <a:ea typeface="+mn-ea"/>
                          <a:cs typeface="+mn-cs"/>
                        </a:rPr>
                        <a:t>Evins</a:t>
                      </a:r>
                      <a:r>
                        <a:rPr lang="en-US" sz="1400" kern="1200" dirty="0">
                          <a:solidFill>
                            <a:schemeClr val="dk1"/>
                          </a:solidFill>
                          <a:effectLst/>
                          <a:latin typeface="+mn-lt"/>
                          <a:ea typeface="+mn-ea"/>
                          <a:cs typeface="+mn-cs"/>
                        </a:rPr>
                        <a:t>; a_eden_evins@hms.harvard.edu)</a:t>
                      </a:r>
                    </a:p>
                    <a:p>
                      <a:r>
                        <a:rPr lang="en-US" sz="1050" dirty="0">
                          <a:hlinkClick r:id="rId7"/>
                        </a:rPr>
                        <a:t>https://www.pcori.org/research-results/2016/helping-people-serious-mental-illness-stop-smoking</a:t>
                      </a:r>
                      <a:endParaRPr lang="en-US" sz="1050" dirty="0"/>
                    </a:p>
                  </a:txBody>
                  <a:tcPr/>
                </a:tc>
                <a:tc>
                  <a:txBody>
                    <a:bodyPr/>
                    <a:lstStyle/>
                    <a:p>
                      <a:r>
                        <a:rPr lang="en-US" sz="1600" kern="1200" dirty="0">
                          <a:solidFill>
                            <a:schemeClr val="dk1"/>
                          </a:solidFill>
                          <a:effectLst/>
                          <a:latin typeface="+mn-lt"/>
                          <a:ea typeface="+mn-ea"/>
                          <a:cs typeface="+mn-cs"/>
                        </a:rPr>
                        <a:t>The project seeks to examine evidence-based treatments on helping patients with serious mental illness stop smoking with support from community health workers. </a:t>
                      </a:r>
                    </a:p>
                    <a:p>
                      <a:r>
                        <a:rPr lang="en-US" sz="1600" i="1" kern="1200" dirty="0">
                          <a:solidFill>
                            <a:schemeClr val="dk1"/>
                          </a:solidFill>
                          <a:effectLst/>
                          <a:latin typeface="+mn-lt"/>
                          <a:ea typeface="+mn-ea"/>
                          <a:cs typeface="+mn-cs"/>
                        </a:rPr>
                        <a:t>(Ongoing)</a:t>
                      </a:r>
                      <a:endParaRPr lang="en-US" sz="1600" i="1" dirty="0"/>
                    </a:p>
                  </a:txBody>
                  <a:tcPr/>
                </a:tc>
                <a:extLst>
                  <a:ext uri="{0D108BD9-81ED-4DB2-BD59-A6C34878D82A}">
                    <a16:rowId xmlns:a16="http://schemas.microsoft.com/office/drawing/2014/main" val="2690432018"/>
                  </a:ext>
                </a:extLst>
              </a:tr>
            </a:tbl>
          </a:graphicData>
        </a:graphic>
      </p:graphicFrame>
    </p:spTree>
    <p:extLst>
      <p:ext uri="{BB962C8B-B14F-4D97-AF65-F5344CB8AC3E}">
        <p14:creationId xmlns:p14="http://schemas.microsoft.com/office/powerpoint/2010/main" val="3892566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4D1C-F218-414F-9C1D-76BF3F5F05E5}"/>
              </a:ext>
            </a:extLst>
          </p:cNvPr>
          <p:cNvSpPr>
            <a:spLocks noGrp="1"/>
          </p:cNvSpPr>
          <p:nvPr>
            <p:ph type="title"/>
          </p:nvPr>
        </p:nvSpPr>
        <p:spPr>
          <a:xfrm>
            <a:off x="195398" y="286603"/>
            <a:ext cx="11996602" cy="1450757"/>
          </a:xfrm>
        </p:spPr>
        <p:txBody>
          <a:bodyPr>
            <a:normAutofit/>
          </a:bodyPr>
          <a:lstStyle/>
          <a:p>
            <a:pPr algn="ctr"/>
            <a:r>
              <a:rPr lang="en-US" sz="4300" b="1" dirty="0"/>
              <a:t>Can people who have experience with SMI help peers manage their health care? </a:t>
            </a:r>
            <a:r>
              <a:rPr lang="en-US" sz="3200" dirty="0"/>
              <a:t>(PI: </a:t>
            </a:r>
            <a:r>
              <a:rPr lang="en-US" sz="3200" dirty="0" err="1"/>
              <a:t>Brekke</a:t>
            </a:r>
            <a:r>
              <a:rPr lang="en-US" sz="3200" dirty="0"/>
              <a:t>)</a:t>
            </a:r>
          </a:p>
        </p:txBody>
      </p:sp>
      <p:sp>
        <p:nvSpPr>
          <p:cNvPr id="3" name="Content Placeholder 2">
            <a:extLst>
              <a:ext uri="{FF2B5EF4-FFF2-40B4-BE49-F238E27FC236}">
                <a16:creationId xmlns:a16="http://schemas.microsoft.com/office/drawing/2014/main" id="{EA8C541A-D500-44E4-AEED-E3A398F84739}"/>
              </a:ext>
            </a:extLst>
          </p:cNvPr>
          <p:cNvSpPr>
            <a:spLocks noGrp="1"/>
          </p:cNvSpPr>
          <p:nvPr>
            <p:ph idx="1"/>
          </p:nvPr>
        </p:nvSpPr>
        <p:spPr>
          <a:xfrm>
            <a:off x="1154083" y="2109205"/>
            <a:ext cx="10058400" cy="3981630"/>
          </a:xfrm>
        </p:spPr>
        <p:txBody>
          <a:bodyPr>
            <a:normAutofit/>
          </a:bodyPr>
          <a:lstStyle/>
          <a:p>
            <a:pPr>
              <a:buFont typeface="Wingdings" charset="2"/>
              <a:buChar char="u"/>
            </a:pPr>
            <a:r>
              <a:rPr lang="en-US" dirty="0"/>
              <a:t> </a:t>
            </a:r>
            <a:r>
              <a:rPr lang="en-US" sz="4800" dirty="0"/>
              <a:t>The </a:t>
            </a:r>
            <a:r>
              <a:rPr lang="en-US" sz="4800" i="1" dirty="0"/>
              <a:t>Bridge</a:t>
            </a:r>
            <a:r>
              <a:rPr lang="en-US" sz="4800" dirty="0"/>
              <a:t> Program</a:t>
            </a:r>
          </a:p>
          <a:p>
            <a:pPr lvl="1">
              <a:buFont typeface="Wingdings" charset="2"/>
              <a:buChar char="u"/>
            </a:pPr>
            <a:r>
              <a:rPr lang="en-US" sz="2600" dirty="0"/>
              <a:t>Targets: health care access, utilization, and outcomes.</a:t>
            </a:r>
          </a:p>
          <a:p>
            <a:pPr lvl="1">
              <a:buFont typeface="Wingdings" charset="2"/>
              <a:buChar char="u"/>
            </a:pPr>
            <a:r>
              <a:rPr lang="en-US" sz="2600" dirty="0"/>
              <a:t>Taught SKILLS to better avail health care with manualized program.</a:t>
            </a:r>
          </a:p>
          <a:p>
            <a:pPr lvl="1">
              <a:buFont typeface="Wingdings" charset="2"/>
              <a:buChar char="u"/>
            </a:pPr>
            <a:r>
              <a:rPr lang="en-US" sz="2600" dirty="0"/>
              <a:t>Augmented by motivational interviewing, psychoeducation, modeling </a:t>
            </a:r>
          </a:p>
          <a:p>
            <a:pPr marL="201168" lvl="1" indent="0">
              <a:buNone/>
            </a:pPr>
            <a:r>
              <a:rPr lang="en-US" sz="2600" dirty="0"/>
              <a:t>         and role paraprofessionals.</a:t>
            </a:r>
          </a:p>
          <a:p>
            <a:pPr lvl="1">
              <a:buFont typeface="Wingdings" charset="2"/>
              <a:buChar char="u"/>
            </a:pPr>
            <a:r>
              <a:rPr lang="en-US" sz="2600" dirty="0"/>
              <a:t>Training done </a:t>
            </a:r>
            <a:r>
              <a:rPr lang="en-US" sz="2600" i="1" dirty="0"/>
              <a:t>in vivo</a:t>
            </a:r>
            <a:r>
              <a:rPr lang="en-US" sz="2600" dirty="0"/>
              <a:t>;  i.e., in the consumers’ clinic.</a:t>
            </a:r>
          </a:p>
          <a:p>
            <a:pPr lvl="1">
              <a:buFont typeface="Wingdings" charset="2"/>
              <a:buChar char="u"/>
            </a:pPr>
            <a:r>
              <a:rPr lang="en-US" sz="2600" dirty="0"/>
              <a:t>Peers (people in recovery) are teachers.</a:t>
            </a:r>
          </a:p>
          <a:p>
            <a:pPr lvl="1">
              <a:buFont typeface="Wingdings" charset="2"/>
              <a:buChar char="u"/>
            </a:pPr>
            <a:r>
              <a:rPr lang="en-US" sz="2600" dirty="0"/>
              <a:t>It is a six-month program.</a:t>
            </a:r>
            <a:endParaRPr lang="en-US" dirty="0"/>
          </a:p>
        </p:txBody>
      </p:sp>
      <p:sp>
        <p:nvSpPr>
          <p:cNvPr id="4" name="Footer Placeholder 3">
            <a:extLst>
              <a:ext uri="{FF2B5EF4-FFF2-40B4-BE49-F238E27FC236}">
                <a16:creationId xmlns:a16="http://schemas.microsoft.com/office/drawing/2014/main" id="{361394EE-D044-4F54-B433-3C1F5EF70A56}"/>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9107978F-5F68-4995-B8B0-F9420FBBBAF1}"/>
              </a:ext>
            </a:extLst>
          </p:cNvPr>
          <p:cNvSpPr>
            <a:spLocks noGrp="1"/>
          </p:cNvSpPr>
          <p:nvPr>
            <p:ph type="sldNum" sz="quarter" idx="12"/>
          </p:nvPr>
        </p:nvSpPr>
        <p:spPr/>
        <p:txBody>
          <a:bodyPr/>
          <a:lstStyle/>
          <a:p>
            <a:fld id="{AFE74ADB-1234-470A-BA2D-4E59466A79F4}" type="slidenum">
              <a:rPr lang="en-US" smtClean="0"/>
              <a:t>59</a:t>
            </a:fld>
            <a:endParaRPr lang="en-US"/>
          </a:p>
        </p:txBody>
      </p:sp>
    </p:spTree>
    <p:extLst>
      <p:ext uri="{BB962C8B-B14F-4D97-AF65-F5344CB8AC3E}">
        <p14:creationId xmlns:p14="http://schemas.microsoft.com/office/powerpoint/2010/main" val="337560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95938"/>
            <a:ext cx="10058400" cy="918210"/>
          </a:xfrm>
        </p:spPr>
        <p:txBody>
          <a:bodyPr>
            <a:normAutofit/>
          </a:bodyPr>
          <a:lstStyle/>
          <a:p>
            <a:r>
              <a:rPr lang="en-US" sz="4300" b="1" dirty="0"/>
              <a:t>Peer Support Providers</a:t>
            </a:r>
          </a:p>
        </p:txBody>
      </p:sp>
      <p:sp>
        <p:nvSpPr>
          <p:cNvPr id="3" name="Content Placeholder 2"/>
          <p:cNvSpPr>
            <a:spLocks noGrp="1"/>
          </p:cNvSpPr>
          <p:nvPr>
            <p:ph idx="1"/>
          </p:nvPr>
        </p:nvSpPr>
        <p:spPr>
          <a:xfrm>
            <a:off x="485775" y="1845734"/>
            <a:ext cx="11372850" cy="4023360"/>
          </a:xfrm>
        </p:spPr>
        <p:txBody>
          <a:bodyPr>
            <a:normAutofit/>
          </a:bodyPr>
          <a:lstStyle/>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6</a:t>
            </a:fld>
            <a:endParaRPr lang="en-US"/>
          </a:p>
        </p:txBody>
      </p:sp>
      <p:sp>
        <p:nvSpPr>
          <p:cNvPr id="7" name="TextBox 6">
            <a:extLst>
              <a:ext uri="{FF2B5EF4-FFF2-40B4-BE49-F238E27FC236}">
                <a16:creationId xmlns:a16="http://schemas.microsoft.com/office/drawing/2014/main" id="{1A3A7E54-BF1D-42AA-A15E-9DAE2A4300A3}"/>
              </a:ext>
            </a:extLst>
          </p:cNvPr>
          <p:cNvSpPr txBox="1"/>
          <p:nvPr/>
        </p:nvSpPr>
        <p:spPr>
          <a:xfrm>
            <a:off x="1287457" y="2008108"/>
            <a:ext cx="9312895" cy="3416320"/>
          </a:xfrm>
          <a:prstGeom prst="rect">
            <a:avLst/>
          </a:prstGeom>
          <a:solidFill>
            <a:schemeClr val="bg1"/>
          </a:solidFill>
          <a:ln>
            <a:solidFill>
              <a:schemeClr val="tx1"/>
            </a:solidFill>
          </a:ln>
        </p:spPr>
        <p:txBody>
          <a:bodyPr wrap="square" rtlCol="0">
            <a:spAutoFit/>
          </a:bodyPr>
          <a:lstStyle/>
          <a:p>
            <a:r>
              <a:rPr lang="en-US" sz="3600" b="1" dirty="0"/>
              <a:t>Peer providers are paraprofessionals often with lived experience from the same community, many times the same ethnicity and/or cultural background, who provide practical assistance and support to individuals achieving their recovery goals. </a:t>
            </a:r>
          </a:p>
        </p:txBody>
      </p:sp>
      <p:sp>
        <p:nvSpPr>
          <p:cNvPr id="8"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760390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19" y="807337"/>
            <a:ext cx="10058400" cy="999756"/>
          </a:xfrm>
        </p:spPr>
        <p:txBody>
          <a:bodyPr>
            <a:normAutofit/>
          </a:bodyPr>
          <a:lstStyle/>
          <a:p>
            <a:pPr algn="ctr"/>
            <a:r>
              <a:rPr lang="en-US" sz="4300" b="1" dirty="0"/>
              <a:t>Methods</a:t>
            </a:r>
            <a:endParaRPr lang="en-US" dirty="0"/>
          </a:p>
        </p:txBody>
      </p:sp>
      <p:sp>
        <p:nvSpPr>
          <p:cNvPr id="3" name="Content Placeholder 2"/>
          <p:cNvSpPr>
            <a:spLocks noGrp="1"/>
          </p:cNvSpPr>
          <p:nvPr>
            <p:ph idx="1"/>
          </p:nvPr>
        </p:nvSpPr>
        <p:spPr>
          <a:xfrm>
            <a:off x="1060693" y="1807093"/>
            <a:ext cx="10907413" cy="4884035"/>
          </a:xfrm>
        </p:spPr>
        <p:txBody>
          <a:bodyPr>
            <a:normAutofit/>
          </a:bodyPr>
          <a:lstStyle/>
          <a:p>
            <a:pPr>
              <a:spcAft>
                <a:spcPts val="1200"/>
              </a:spcAft>
              <a:buFont typeface="Wingdings" panose="05000000000000000000" pitchFamily="2" charset="2"/>
              <a:buChar char="§"/>
            </a:pPr>
            <a:r>
              <a:rPr lang="en-US" sz="2500" dirty="0"/>
              <a:t>151 people with serious mental illness were randomly assigned to one of two groups:</a:t>
            </a:r>
          </a:p>
          <a:p>
            <a:pPr lvl="1">
              <a:spcAft>
                <a:spcPts val="1200"/>
              </a:spcAft>
              <a:buFont typeface="Wingdings" panose="05000000000000000000" pitchFamily="2" charset="2"/>
              <a:buChar char="§"/>
            </a:pPr>
            <a:r>
              <a:rPr lang="en-US" sz="2500" dirty="0"/>
              <a:t>Mental health care as usual </a:t>
            </a:r>
          </a:p>
          <a:p>
            <a:pPr lvl="1">
              <a:buFont typeface="Wingdings" panose="05000000000000000000" pitchFamily="2" charset="2"/>
              <a:buChar char="§"/>
            </a:pPr>
            <a:r>
              <a:rPr lang="en-US" sz="2500" dirty="0"/>
              <a:t>The Bridge plus mental health care as usual.</a:t>
            </a:r>
          </a:p>
          <a:p>
            <a:pPr>
              <a:buFont typeface="Wingdings" panose="05000000000000000000" pitchFamily="2" charset="2"/>
              <a:buChar char="§"/>
            </a:pPr>
            <a:r>
              <a:rPr lang="en-US" sz="2500" dirty="0"/>
              <a:t>Data collected at baseline, 6, and 12 months.</a:t>
            </a:r>
          </a:p>
          <a:p>
            <a:pPr lvl="4">
              <a:buFont typeface="Wingdings" charset="2"/>
              <a:buChar char="§"/>
            </a:pPr>
            <a:endParaRPr lang="en-US" sz="2000" dirty="0"/>
          </a:p>
          <a:p>
            <a:pPr lvl="1">
              <a:buFont typeface="Wingdings" charset="2"/>
              <a:buChar char="§"/>
            </a:pPr>
            <a:endParaRPr lang="en-US" sz="2400" dirty="0"/>
          </a:p>
        </p:txBody>
      </p:sp>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60</a:t>
            </a:fld>
            <a:endParaRPr lang="en-US"/>
          </a:p>
        </p:txBody>
      </p:sp>
    </p:spTree>
    <p:extLst>
      <p:ext uri="{BB962C8B-B14F-4D97-AF65-F5344CB8AC3E}">
        <p14:creationId xmlns:p14="http://schemas.microsoft.com/office/powerpoint/2010/main" val="2341738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dirty="0"/>
              <a:t>Measures included:</a:t>
            </a:r>
          </a:p>
        </p:txBody>
      </p:sp>
      <p:sp>
        <p:nvSpPr>
          <p:cNvPr id="3" name="Content Placeholder 2"/>
          <p:cNvSpPr>
            <a:spLocks noGrp="1"/>
          </p:cNvSpPr>
          <p:nvPr>
            <p:ph idx="1"/>
          </p:nvPr>
        </p:nvSpPr>
        <p:spPr>
          <a:xfrm>
            <a:off x="1097280" y="1807093"/>
            <a:ext cx="9369083" cy="4884035"/>
          </a:xfrm>
        </p:spPr>
        <p:txBody>
          <a:bodyPr>
            <a:normAutofit/>
          </a:bodyPr>
          <a:lstStyle/>
          <a:p>
            <a:pPr lvl="3">
              <a:buFont typeface="Wingdings" charset="2"/>
              <a:buChar char="§"/>
            </a:pPr>
            <a:r>
              <a:rPr lang="en-US" sz="2800" b="1" dirty="0"/>
              <a:t>Health Services:</a:t>
            </a:r>
          </a:p>
          <a:p>
            <a:pPr lvl="4">
              <a:buFont typeface="Wingdings" charset="2"/>
              <a:buChar char="§"/>
            </a:pPr>
            <a:r>
              <a:rPr lang="en-US" sz="2800" dirty="0"/>
              <a:t>N routine care visits</a:t>
            </a:r>
          </a:p>
          <a:p>
            <a:pPr lvl="4">
              <a:buFont typeface="Wingdings" charset="2"/>
              <a:buChar char="§"/>
            </a:pPr>
            <a:r>
              <a:rPr lang="en-US" sz="2800" dirty="0"/>
              <a:t>N routine health screenings</a:t>
            </a:r>
          </a:p>
          <a:p>
            <a:pPr lvl="4">
              <a:buFont typeface="Wingdings" charset="2"/>
              <a:buChar char="§"/>
            </a:pPr>
            <a:r>
              <a:rPr lang="en-US" sz="2800" dirty="0"/>
              <a:t>Quality of relationship with health care provider</a:t>
            </a:r>
          </a:p>
          <a:p>
            <a:pPr lvl="3">
              <a:buFont typeface="Wingdings" charset="2"/>
              <a:buChar char="§"/>
            </a:pPr>
            <a:r>
              <a:rPr lang="en-US" sz="2800" b="1" dirty="0"/>
              <a:t>Confidence for self-management</a:t>
            </a:r>
          </a:p>
          <a:p>
            <a:pPr lvl="3">
              <a:buFont typeface="Wingdings" charset="2"/>
              <a:buChar char="§"/>
            </a:pPr>
            <a:r>
              <a:rPr lang="en-US" sz="2800" b="1" dirty="0"/>
              <a:t>Health concerns:</a:t>
            </a:r>
          </a:p>
          <a:p>
            <a:pPr lvl="4">
              <a:buFont typeface="Wingdings" charset="2"/>
              <a:buChar char="§"/>
            </a:pPr>
            <a:r>
              <a:rPr lang="en-US" sz="2800" dirty="0"/>
              <a:t>Chronic disease</a:t>
            </a:r>
          </a:p>
          <a:p>
            <a:pPr lvl="4">
              <a:buFont typeface="Wingdings" charset="2"/>
              <a:buChar char="§"/>
            </a:pPr>
            <a:r>
              <a:rPr lang="en-US" sz="2800" dirty="0"/>
              <a:t>Bodily pain severity</a:t>
            </a:r>
          </a:p>
          <a:p>
            <a:pPr marL="749808" lvl="4" indent="0">
              <a:buNone/>
            </a:pPr>
            <a:endParaRPr lang="en-US" sz="2000" dirty="0"/>
          </a:p>
          <a:p>
            <a:pPr lvl="4">
              <a:buFont typeface="Wingdings" charset="2"/>
              <a:buChar char="§"/>
            </a:pPr>
            <a:endParaRPr lang="en-US" sz="2000" dirty="0"/>
          </a:p>
          <a:p>
            <a:pPr lvl="1">
              <a:buFont typeface="Wingdings" charset="2"/>
              <a:buChar char="§"/>
            </a:pPr>
            <a:endParaRPr lang="en-US" sz="2400" dirty="0"/>
          </a:p>
        </p:txBody>
      </p:sp>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61</a:t>
            </a:fld>
            <a:endParaRPr lang="en-US"/>
          </a:p>
        </p:txBody>
      </p:sp>
    </p:spTree>
    <p:extLst>
      <p:ext uri="{BB962C8B-B14F-4D97-AF65-F5344CB8AC3E}">
        <p14:creationId xmlns:p14="http://schemas.microsoft.com/office/powerpoint/2010/main" val="1140419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 HEALTH SERVICES</a:t>
            </a:r>
            <a:br>
              <a:rPr lang="en-US" dirty="0"/>
            </a:br>
            <a:r>
              <a:rPr lang="en-US" dirty="0"/>
              <a:t>(change scores)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3901819"/>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62</a:t>
            </a:fld>
            <a:endParaRPr lang="en-US"/>
          </a:p>
        </p:txBody>
      </p:sp>
      <p:sp>
        <p:nvSpPr>
          <p:cNvPr id="7" name="TextBox 6"/>
          <p:cNvSpPr txBox="1"/>
          <p:nvPr/>
        </p:nvSpPr>
        <p:spPr>
          <a:xfrm>
            <a:off x="2421648" y="2961696"/>
            <a:ext cx="588839" cy="707886"/>
          </a:xfrm>
          <a:prstGeom prst="rect">
            <a:avLst/>
          </a:prstGeom>
          <a:noFill/>
        </p:spPr>
        <p:txBody>
          <a:bodyPr wrap="square" rtlCol="0">
            <a:spAutoFit/>
          </a:bodyPr>
          <a:lstStyle/>
          <a:p>
            <a:r>
              <a:rPr lang="en-US" sz="4000" b="1" dirty="0"/>
              <a:t>*</a:t>
            </a:r>
          </a:p>
        </p:txBody>
      </p:sp>
      <p:sp>
        <p:nvSpPr>
          <p:cNvPr id="8" name="TextBox 7"/>
          <p:cNvSpPr txBox="1"/>
          <p:nvPr/>
        </p:nvSpPr>
        <p:spPr>
          <a:xfrm>
            <a:off x="9036251" y="3407972"/>
            <a:ext cx="651325" cy="523220"/>
          </a:xfrm>
          <a:prstGeom prst="rect">
            <a:avLst/>
          </a:prstGeom>
          <a:noFill/>
        </p:spPr>
        <p:txBody>
          <a:bodyPr wrap="square" rtlCol="0">
            <a:spAutoFit/>
          </a:bodyPr>
          <a:lstStyle/>
          <a:p>
            <a:r>
              <a:rPr lang="en-US" sz="2800" b="1" dirty="0"/>
              <a:t>♯</a:t>
            </a:r>
            <a:endParaRPr lang="en-US" sz="3600" b="1" dirty="0"/>
          </a:p>
        </p:txBody>
      </p:sp>
      <p:sp>
        <p:nvSpPr>
          <p:cNvPr id="9" name="TextBox 8"/>
          <p:cNvSpPr txBox="1"/>
          <p:nvPr/>
        </p:nvSpPr>
        <p:spPr>
          <a:xfrm>
            <a:off x="5474838" y="2148162"/>
            <a:ext cx="651325" cy="707886"/>
          </a:xfrm>
          <a:prstGeom prst="rect">
            <a:avLst/>
          </a:prstGeom>
          <a:noFill/>
        </p:spPr>
        <p:txBody>
          <a:bodyPr wrap="square" rtlCol="0">
            <a:spAutoFit/>
          </a:bodyPr>
          <a:lstStyle/>
          <a:p>
            <a:r>
              <a:rPr lang="en-US" sz="4000" b="1" dirty="0"/>
              <a:t>*</a:t>
            </a:r>
            <a:endParaRPr lang="en-US" sz="6000" b="1" dirty="0"/>
          </a:p>
        </p:txBody>
      </p:sp>
      <p:sp>
        <p:nvSpPr>
          <p:cNvPr id="10" name="TextBox 9"/>
          <p:cNvSpPr txBox="1"/>
          <p:nvPr/>
        </p:nvSpPr>
        <p:spPr>
          <a:xfrm>
            <a:off x="4689094" y="5608559"/>
            <a:ext cx="2816983" cy="738664"/>
          </a:xfrm>
          <a:prstGeom prst="rect">
            <a:avLst/>
          </a:prstGeom>
          <a:noFill/>
        </p:spPr>
        <p:txBody>
          <a:bodyPr wrap="square" rtlCol="0">
            <a:spAutoFit/>
          </a:bodyPr>
          <a:lstStyle/>
          <a:p>
            <a:r>
              <a:rPr lang="en-US" sz="2400" b="1" dirty="0"/>
              <a:t>*   p&lt;.05      ♯ p&lt;.10</a:t>
            </a:r>
          </a:p>
          <a:p>
            <a:r>
              <a:rPr lang="en-US" dirty="0"/>
              <a:t>       </a:t>
            </a:r>
          </a:p>
        </p:txBody>
      </p:sp>
    </p:spTree>
    <p:extLst>
      <p:ext uri="{BB962C8B-B14F-4D97-AF65-F5344CB8AC3E}">
        <p14:creationId xmlns:p14="http://schemas.microsoft.com/office/powerpoint/2010/main" val="88335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Confidence for Self-Management</a:t>
            </a:r>
            <a:br>
              <a:rPr lang="en-US" dirty="0"/>
            </a:br>
            <a:r>
              <a:rPr lang="en-US" dirty="0"/>
              <a:t>(change scores)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9083956"/>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63</a:t>
            </a:fld>
            <a:endParaRPr lang="en-US"/>
          </a:p>
        </p:txBody>
      </p:sp>
      <p:sp>
        <p:nvSpPr>
          <p:cNvPr id="7" name="TextBox 6"/>
          <p:cNvSpPr txBox="1"/>
          <p:nvPr/>
        </p:nvSpPr>
        <p:spPr>
          <a:xfrm>
            <a:off x="5455072" y="5747058"/>
            <a:ext cx="2816983" cy="461665"/>
          </a:xfrm>
          <a:prstGeom prst="rect">
            <a:avLst/>
          </a:prstGeom>
          <a:noFill/>
        </p:spPr>
        <p:txBody>
          <a:bodyPr wrap="square" rtlCol="0">
            <a:spAutoFit/>
          </a:bodyPr>
          <a:lstStyle/>
          <a:p>
            <a:r>
              <a:rPr lang="en-US" sz="2400" b="1" dirty="0"/>
              <a:t>*   p&lt;.05</a:t>
            </a:r>
            <a:endParaRPr lang="en-US" dirty="0"/>
          </a:p>
        </p:txBody>
      </p:sp>
    </p:spTree>
    <p:extLst>
      <p:ext uri="{BB962C8B-B14F-4D97-AF65-F5344CB8AC3E}">
        <p14:creationId xmlns:p14="http://schemas.microsoft.com/office/powerpoint/2010/main" val="2224646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Health Concerns</a:t>
            </a:r>
            <a:br>
              <a:rPr lang="en-US" dirty="0"/>
            </a:br>
            <a:r>
              <a:rPr lang="en-US" dirty="0"/>
              <a:t>(change scores)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8782366"/>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64</a:t>
            </a:fld>
            <a:endParaRPr lang="en-US"/>
          </a:p>
        </p:txBody>
      </p:sp>
      <p:sp>
        <p:nvSpPr>
          <p:cNvPr id="7" name="TextBox 6"/>
          <p:cNvSpPr txBox="1"/>
          <p:nvPr/>
        </p:nvSpPr>
        <p:spPr>
          <a:xfrm>
            <a:off x="5692006" y="5794376"/>
            <a:ext cx="2816983" cy="461665"/>
          </a:xfrm>
          <a:prstGeom prst="rect">
            <a:avLst/>
          </a:prstGeom>
          <a:noFill/>
        </p:spPr>
        <p:txBody>
          <a:bodyPr wrap="square" rtlCol="0">
            <a:spAutoFit/>
          </a:bodyPr>
          <a:lstStyle/>
          <a:p>
            <a:r>
              <a:rPr lang="en-US" sz="2400" b="1" dirty="0"/>
              <a:t>*   p&lt;.05</a:t>
            </a:r>
            <a:endParaRPr lang="en-US" dirty="0"/>
          </a:p>
        </p:txBody>
      </p:sp>
      <p:sp>
        <p:nvSpPr>
          <p:cNvPr id="11" name="Rectangle 10"/>
          <p:cNvSpPr/>
          <p:nvPr/>
        </p:nvSpPr>
        <p:spPr>
          <a:xfrm>
            <a:off x="2916621" y="2443655"/>
            <a:ext cx="1063912" cy="769441"/>
          </a:xfrm>
          <a:prstGeom prst="rect">
            <a:avLst/>
          </a:prstGeom>
        </p:spPr>
        <p:txBody>
          <a:bodyPr wrap="square">
            <a:spAutoFit/>
          </a:bodyPr>
          <a:lstStyle/>
          <a:p>
            <a:r>
              <a:rPr lang="en-US" sz="4400" b="1" dirty="0"/>
              <a:t>*</a:t>
            </a:r>
            <a:endParaRPr lang="en-US" sz="6000" b="1" dirty="0"/>
          </a:p>
        </p:txBody>
      </p:sp>
      <p:sp>
        <p:nvSpPr>
          <p:cNvPr id="13" name="Rectangle 12"/>
          <p:cNvSpPr/>
          <p:nvPr/>
        </p:nvSpPr>
        <p:spPr>
          <a:xfrm>
            <a:off x="8263569" y="2275721"/>
            <a:ext cx="490840" cy="830997"/>
          </a:xfrm>
          <a:prstGeom prst="rect">
            <a:avLst/>
          </a:prstGeom>
        </p:spPr>
        <p:txBody>
          <a:bodyPr wrap="none">
            <a:spAutoFit/>
          </a:bodyPr>
          <a:lstStyle/>
          <a:p>
            <a:r>
              <a:rPr lang="en-US" sz="4800" b="1" dirty="0"/>
              <a:t>*</a:t>
            </a:r>
            <a:endParaRPr lang="en-US" sz="8000" b="1" dirty="0"/>
          </a:p>
        </p:txBody>
      </p:sp>
    </p:spTree>
    <p:extLst>
      <p:ext uri="{BB962C8B-B14F-4D97-AF65-F5344CB8AC3E}">
        <p14:creationId xmlns:p14="http://schemas.microsoft.com/office/powerpoint/2010/main" val="3906638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5506-C6D7-4D87-8B7B-D0BCB6DD9841}"/>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8004E4CF-B368-4A67-AA55-053607B50D9C}"/>
              </a:ext>
            </a:extLst>
          </p:cNvPr>
          <p:cNvSpPr>
            <a:spLocks noGrp="1"/>
          </p:cNvSpPr>
          <p:nvPr>
            <p:ph idx="1"/>
          </p:nvPr>
        </p:nvSpPr>
        <p:spPr/>
        <p:txBody>
          <a:bodyPr>
            <a:normAutofit/>
          </a:bodyPr>
          <a:lstStyle/>
          <a:p>
            <a:r>
              <a:rPr lang="en-US" sz="3200" dirty="0"/>
              <a:t>Health Navigation Training Program of the Pacific Clinics</a:t>
            </a:r>
          </a:p>
          <a:p>
            <a:endParaRPr lang="en-US" sz="3200" dirty="0"/>
          </a:p>
          <a:p>
            <a:r>
              <a:rPr lang="en-US" sz="3200" dirty="0">
                <a:hlinkClick r:id="rId3"/>
              </a:rPr>
              <a:t>http://www.healthnavigation.org/</a:t>
            </a:r>
            <a:endParaRPr lang="en-US" sz="3200" dirty="0"/>
          </a:p>
          <a:p>
            <a:endParaRPr lang="en-US" sz="3200" dirty="0"/>
          </a:p>
          <a:p>
            <a:endParaRPr lang="en-US" sz="3200" dirty="0"/>
          </a:p>
          <a:p>
            <a:endParaRPr lang="en-US" sz="3200" dirty="0"/>
          </a:p>
        </p:txBody>
      </p:sp>
      <p:sp>
        <p:nvSpPr>
          <p:cNvPr id="5" name="Slide Number Placeholder 4">
            <a:extLst>
              <a:ext uri="{FF2B5EF4-FFF2-40B4-BE49-F238E27FC236}">
                <a16:creationId xmlns:a16="http://schemas.microsoft.com/office/drawing/2014/main" id="{63CF0BD7-CDD4-4517-A275-019E00E788E9}"/>
              </a:ext>
            </a:extLst>
          </p:cNvPr>
          <p:cNvSpPr>
            <a:spLocks noGrp="1"/>
          </p:cNvSpPr>
          <p:nvPr>
            <p:ph type="sldNum" sz="quarter" idx="12"/>
          </p:nvPr>
        </p:nvSpPr>
        <p:spPr/>
        <p:txBody>
          <a:bodyPr/>
          <a:lstStyle/>
          <a:p>
            <a:fld id="{AFE74ADB-1234-470A-BA2D-4E59466A79F4}" type="slidenum">
              <a:rPr lang="en-US" smtClean="0"/>
              <a:t>65</a:t>
            </a:fld>
            <a:endParaRPr lang="en-US"/>
          </a:p>
        </p:txBody>
      </p:sp>
      <p:pic>
        <p:nvPicPr>
          <p:cNvPr id="8" name="Picture 7">
            <a:extLst>
              <a:ext uri="{FF2B5EF4-FFF2-40B4-BE49-F238E27FC236}">
                <a16:creationId xmlns:a16="http://schemas.microsoft.com/office/drawing/2014/main" id="{9634FD1C-7D1C-4C12-85C2-486A69B35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969" y="3034061"/>
            <a:ext cx="3778869" cy="2519246"/>
          </a:xfrm>
          <a:prstGeom prst="rect">
            <a:avLst/>
          </a:prstGeom>
        </p:spPr>
      </p:pic>
      <p:sp>
        <p:nvSpPr>
          <p:cNvPr id="7"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098269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4D1C-F218-414F-9C1D-76BF3F5F05E5}"/>
              </a:ext>
            </a:extLst>
          </p:cNvPr>
          <p:cNvSpPr>
            <a:spLocks noGrp="1"/>
          </p:cNvSpPr>
          <p:nvPr>
            <p:ph type="title"/>
          </p:nvPr>
        </p:nvSpPr>
        <p:spPr>
          <a:xfrm>
            <a:off x="195398" y="286603"/>
            <a:ext cx="11996602" cy="1450757"/>
          </a:xfrm>
        </p:spPr>
        <p:txBody>
          <a:bodyPr>
            <a:normAutofit/>
          </a:bodyPr>
          <a:lstStyle/>
          <a:p>
            <a:pPr algn="ctr"/>
            <a:r>
              <a:rPr lang="en-US" sz="4300" b="1" dirty="0"/>
              <a:t>Peer Navigator support for Latinx Patients with Serious Mental Illness (PI: Corrigan)</a:t>
            </a:r>
          </a:p>
        </p:txBody>
      </p:sp>
      <p:sp>
        <p:nvSpPr>
          <p:cNvPr id="3" name="Content Placeholder 2">
            <a:extLst>
              <a:ext uri="{FF2B5EF4-FFF2-40B4-BE49-F238E27FC236}">
                <a16:creationId xmlns:a16="http://schemas.microsoft.com/office/drawing/2014/main" id="{EA8C541A-D500-44E4-AEED-E3A398F84739}"/>
              </a:ext>
            </a:extLst>
          </p:cNvPr>
          <p:cNvSpPr>
            <a:spLocks noGrp="1"/>
          </p:cNvSpPr>
          <p:nvPr>
            <p:ph idx="1"/>
          </p:nvPr>
        </p:nvSpPr>
        <p:spPr>
          <a:xfrm>
            <a:off x="195398" y="2183358"/>
            <a:ext cx="11854125" cy="3190500"/>
          </a:xfrm>
        </p:spPr>
        <p:txBody>
          <a:bodyPr>
            <a:normAutofit lnSpcReduction="10000"/>
          </a:bodyPr>
          <a:lstStyle/>
          <a:p>
            <a:pPr>
              <a:buFont typeface="Wingdings" charset="2"/>
              <a:buChar char="u"/>
            </a:pPr>
            <a:r>
              <a:rPr lang="en-US" sz="3200" dirty="0"/>
              <a:t>  Peer Navigator Program</a:t>
            </a:r>
          </a:p>
          <a:p>
            <a:pPr lvl="3">
              <a:buFont typeface="Wingdings" panose="05000000000000000000" pitchFamily="2" charset="2"/>
              <a:buChar char="§"/>
            </a:pPr>
            <a:r>
              <a:rPr lang="en-US" sz="2800" dirty="0"/>
              <a:t>Program developed using CBPR approach</a:t>
            </a:r>
          </a:p>
          <a:p>
            <a:pPr lvl="6">
              <a:buFont typeface="Wingdings" panose="05000000000000000000" pitchFamily="2" charset="2"/>
              <a:buChar char="§"/>
            </a:pPr>
            <a:r>
              <a:rPr lang="en-US" sz="2800" dirty="0"/>
              <a:t>Trained </a:t>
            </a:r>
            <a:r>
              <a:rPr lang="en-US" sz="2800" dirty="0" err="1"/>
              <a:t>Latinx</a:t>
            </a:r>
            <a:r>
              <a:rPr lang="en-US" sz="2800" dirty="0"/>
              <a:t> with lived experience to become peer navigators</a:t>
            </a:r>
          </a:p>
          <a:p>
            <a:pPr lvl="3">
              <a:buFont typeface="Wingdings" panose="05000000000000000000" pitchFamily="2" charset="2"/>
              <a:buChar char="§"/>
            </a:pPr>
            <a:r>
              <a:rPr lang="en-US" sz="2800" dirty="0"/>
              <a:t>Navigators are currently in recovery from serious mental illness</a:t>
            </a:r>
          </a:p>
          <a:p>
            <a:pPr lvl="3">
              <a:buFont typeface="Wingdings" panose="05000000000000000000" pitchFamily="2" charset="2"/>
              <a:buChar char="§"/>
            </a:pPr>
            <a:r>
              <a:rPr lang="en-US" sz="2800" dirty="0"/>
              <a:t>Assisted participants to address healthcare goals</a:t>
            </a:r>
          </a:p>
          <a:p>
            <a:pPr marL="566928" lvl="3" indent="0">
              <a:buNone/>
            </a:pPr>
            <a:endParaRPr lang="en-US" sz="2800" dirty="0"/>
          </a:p>
          <a:p>
            <a:pPr lvl="1">
              <a:buFont typeface="Wingdings" charset="2"/>
              <a:buChar char="u"/>
            </a:pPr>
            <a:r>
              <a:rPr lang="en-US" sz="3200" dirty="0"/>
              <a:t>It is a 12 month program.</a:t>
            </a:r>
          </a:p>
          <a:p>
            <a:pPr lvl="1">
              <a:buFont typeface="Wingdings" charset="2"/>
              <a:buChar char="u"/>
            </a:pPr>
            <a:endParaRPr lang="en-US" dirty="0"/>
          </a:p>
        </p:txBody>
      </p:sp>
      <p:sp>
        <p:nvSpPr>
          <p:cNvPr id="5" name="Slide Number Placeholder 4">
            <a:extLst>
              <a:ext uri="{FF2B5EF4-FFF2-40B4-BE49-F238E27FC236}">
                <a16:creationId xmlns:a16="http://schemas.microsoft.com/office/drawing/2014/main" id="{9107978F-5F68-4995-B8B0-F9420FBBBAF1}"/>
              </a:ext>
            </a:extLst>
          </p:cNvPr>
          <p:cNvSpPr>
            <a:spLocks noGrp="1"/>
          </p:cNvSpPr>
          <p:nvPr>
            <p:ph type="sldNum" sz="quarter" idx="12"/>
          </p:nvPr>
        </p:nvSpPr>
        <p:spPr/>
        <p:txBody>
          <a:bodyPr/>
          <a:lstStyle/>
          <a:p>
            <a:fld id="{AFE74ADB-1234-470A-BA2D-4E59466A79F4}" type="slidenum">
              <a:rPr lang="en-US" smtClean="0"/>
              <a:t>66</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3616098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87C5-4D3D-4B9E-BDB2-07E4146DF54F}"/>
              </a:ext>
            </a:extLst>
          </p:cNvPr>
          <p:cNvSpPr>
            <a:spLocks noGrp="1"/>
          </p:cNvSpPr>
          <p:nvPr>
            <p:ph type="title"/>
          </p:nvPr>
        </p:nvSpPr>
        <p:spPr>
          <a:xfrm>
            <a:off x="1097280" y="973499"/>
            <a:ext cx="10058400" cy="768474"/>
          </a:xfrm>
        </p:spPr>
        <p:txBody>
          <a:bodyPr>
            <a:normAutofit/>
          </a:bodyPr>
          <a:lstStyle/>
          <a:p>
            <a:pPr algn="ctr"/>
            <a:r>
              <a:rPr lang="en-US" sz="4300" b="1" dirty="0"/>
              <a:t>Methods</a:t>
            </a:r>
            <a:endParaRPr lang="en-US" dirty="0"/>
          </a:p>
        </p:txBody>
      </p:sp>
      <p:sp>
        <p:nvSpPr>
          <p:cNvPr id="3" name="Content Placeholder 2">
            <a:extLst>
              <a:ext uri="{FF2B5EF4-FFF2-40B4-BE49-F238E27FC236}">
                <a16:creationId xmlns:a16="http://schemas.microsoft.com/office/drawing/2014/main" id="{2FDF6010-593B-404A-A19C-9981AA758EA2}"/>
              </a:ext>
            </a:extLst>
          </p:cNvPr>
          <p:cNvSpPr>
            <a:spLocks noGrp="1"/>
          </p:cNvSpPr>
          <p:nvPr>
            <p:ph idx="1"/>
          </p:nvPr>
        </p:nvSpPr>
        <p:spPr>
          <a:xfrm>
            <a:off x="1097280" y="1741974"/>
            <a:ext cx="10438228" cy="4717812"/>
          </a:xfrm>
        </p:spPr>
        <p:txBody>
          <a:bodyPr>
            <a:normAutofit/>
          </a:bodyPr>
          <a:lstStyle/>
          <a:p>
            <a:pPr>
              <a:buFont typeface="Wingdings" panose="05000000000000000000" pitchFamily="2" charset="2"/>
              <a:buChar char="Ø"/>
            </a:pPr>
            <a:r>
              <a:rPr lang="en-US" sz="3600" dirty="0"/>
              <a:t> </a:t>
            </a:r>
            <a:r>
              <a:rPr lang="en-US" sz="3200" dirty="0"/>
              <a:t>110 </a:t>
            </a:r>
            <a:r>
              <a:rPr lang="en-US" sz="3200" dirty="0" err="1"/>
              <a:t>Latinx</a:t>
            </a:r>
            <a:r>
              <a:rPr lang="en-US" sz="3200" dirty="0"/>
              <a:t> with serious metal illness and physical health concerns were randomly assigned to:</a:t>
            </a:r>
          </a:p>
          <a:p>
            <a:pPr lvl="2">
              <a:buFont typeface="Wingdings" panose="05000000000000000000" pitchFamily="2" charset="2"/>
              <a:buChar char="§"/>
            </a:pPr>
            <a:r>
              <a:rPr lang="en-US" sz="2600" dirty="0"/>
              <a:t>Peer Navigator Program  (PNP) or</a:t>
            </a:r>
          </a:p>
          <a:p>
            <a:pPr lvl="2">
              <a:buFont typeface="Wingdings" panose="05000000000000000000" pitchFamily="2" charset="2"/>
              <a:buChar char="§"/>
            </a:pPr>
            <a:r>
              <a:rPr lang="en-US" sz="2600" dirty="0"/>
              <a:t>Integrated Care as Usual (ICAU)</a:t>
            </a:r>
          </a:p>
          <a:p>
            <a:pPr>
              <a:buFont typeface="Wingdings" panose="05000000000000000000" pitchFamily="2" charset="2"/>
              <a:buChar char="Ø"/>
            </a:pPr>
            <a:r>
              <a:rPr lang="en-US" sz="3200" dirty="0"/>
              <a:t>Data was collected at baseline, 4,  8 and 12 months</a:t>
            </a:r>
          </a:p>
          <a:p>
            <a:pPr lvl="1">
              <a:buFont typeface="Wingdings" panose="05000000000000000000" pitchFamily="2" charset="2"/>
              <a:buChar char="§"/>
            </a:pPr>
            <a:endParaRPr lang="en-US" sz="3600" dirty="0"/>
          </a:p>
        </p:txBody>
      </p:sp>
      <p:sp>
        <p:nvSpPr>
          <p:cNvPr id="4" name="Footer Placeholder 3">
            <a:extLst>
              <a:ext uri="{FF2B5EF4-FFF2-40B4-BE49-F238E27FC236}">
                <a16:creationId xmlns:a16="http://schemas.microsoft.com/office/drawing/2014/main" id="{2873528D-F3C5-43ED-95F8-1363CEE6FC52}"/>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0166B1E7-C91F-4ED6-9858-7A496D94BA6E}"/>
              </a:ext>
            </a:extLst>
          </p:cNvPr>
          <p:cNvSpPr>
            <a:spLocks noGrp="1"/>
          </p:cNvSpPr>
          <p:nvPr>
            <p:ph type="sldNum" sz="quarter" idx="12"/>
          </p:nvPr>
        </p:nvSpPr>
        <p:spPr/>
        <p:txBody>
          <a:bodyPr/>
          <a:lstStyle/>
          <a:p>
            <a:fld id="{AFE74ADB-1234-470A-BA2D-4E59466A79F4}" type="slidenum">
              <a:rPr lang="en-US" smtClean="0"/>
              <a:t>67</a:t>
            </a:fld>
            <a:endParaRPr lang="en-US"/>
          </a:p>
        </p:txBody>
      </p:sp>
    </p:spTree>
    <p:extLst>
      <p:ext uri="{BB962C8B-B14F-4D97-AF65-F5344CB8AC3E}">
        <p14:creationId xmlns:p14="http://schemas.microsoft.com/office/powerpoint/2010/main" val="4119859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t>Measures included:</a:t>
            </a:r>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US" sz="3200" dirty="0"/>
              <a:t>Service engagement (achieved appointments)</a:t>
            </a:r>
          </a:p>
          <a:p>
            <a:pPr lvl="1">
              <a:buFont typeface="Wingdings" panose="05000000000000000000" pitchFamily="2" charset="2"/>
              <a:buChar char="§"/>
            </a:pPr>
            <a:r>
              <a:rPr lang="en-US" sz="3200" dirty="0"/>
              <a:t>Perceived effects on health</a:t>
            </a:r>
          </a:p>
          <a:p>
            <a:pPr lvl="4">
              <a:buFont typeface="Arial"/>
              <a:buChar char="•"/>
            </a:pPr>
            <a:r>
              <a:rPr lang="en-US" sz="2800" dirty="0"/>
              <a:t>Recovery</a:t>
            </a:r>
          </a:p>
          <a:p>
            <a:pPr lvl="4">
              <a:buFont typeface="Arial"/>
              <a:buChar char="•"/>
            </a:pPr>
            <a:r>
              <a:rPr lang="en-US" sz="2800" dirty="0"/>
              <a:t>Empowerment</a:t>
            </a:r>
          </a:p>
          <a:p>
            <a:pPr lvl="4">
              <a:buFont typeface="Arial"/>
              <a:buChar char="•"/>
            </a:pPr>
            <a:r>
              <a:rPr lang="en-US" sz="2800" dirty="0"/>
              <a:t>Quality of life</a:t>
            </a:r>
          </a:p>
          <a:p>
            <a:endParaRPr lang="en-US" dirty="0"/>
          </a:p>
        </p:txBody>
      </p:sp>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68</a:t>
            </a:fld>
            <a:endParaRPr lang="en-US"/>
          </a:p>
        </p:txBody>
      </p:sp>
    </p:spTree>
    <p:extLst>
      <p:ext uri="{BB962C8B-B14F-4D97-AF65-F5344CB8AC3E}">
        <p14:creationId xmlns:p14="http://schemas.microsoft.com/office/powerpoint/2010/main" val="1099808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785998"/>
            <a:ext cx="10058400" cy="1450757"/>
          </a:xfrm>
        </p:spPr>
        <p:txBody>
          <a:bodyPr>
            <a:normAutofit/>
          </a:bodyPr>
          <a:lstStyle/>
          <a:p>
            <a:pPr algn="ctr"/>
            <a:r>
              <a:rPr lang="en-US" sz="4300" b="1" dirty="0"/>
              <a:t>Monthly Achieved Appointments</a:t>
            </a:r>
            <a:br>
              <a:rPr lang="en-US" sz="4300" b="1" dirty="0"/>
            </a:br>
            <a:endParaRPr lang="en-US" sz="43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8301691"/>
              </p:ext>
            </p:extLst>
          </p:nvPr>
        </p:nvGraphicFramePr>
        <p:xfrm>
          <a:off x="1154083" y="169651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69</a:t>
            </a:fld>
            <a:endParaRPr lang="en-US"/>
          </a:p>
        </p:txBody>
      </p:sp>
      <p:sp>
        <p:nvSpPr>
          <p:cNvPr id="7" name="TextBox 6"/>
          <p:cNvSpPr txBox="1"/>
          <p:nvPr/>
        </p:nvSpPr>
        <p:spPr>
          <a:xfrm>
            <a:off x="4991993" y="5720179"/>
            <a:ext cx="3224062" cy="369332"/>
          </a:xfrm>
          <a:prstGeom prst="rect">
            <a:avLst/>
          </a:prstGeom>
          <a:noFill/>
        </p:spPr>
        <p:txBody>
          <a:bodyPr wrap="square" rtlCol="0">
            <a:spAutoFit/>
          </a:bodyPr>
          <a:lstStyle/>
          <a:p>
            <a:r>
              <a:rPr lang="en-US" dirty="0"/>
              <a:t>F(11.3,1189.2)=1.77, p&lt;.05)</a:t>
            </a:r>
          </a:p>
        </p:txBody>
      </p:sp>
    </p:spTree>
    <p:extLst>
      <p:ext uri="{BB962C8B-B14F-4D97-AF65-F5344CB8AC3E}">
        <p14:creationId xmlns:p14="http://schemas.microsoft.com/office/powerpoint/2010/main" val="357328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619" y="607700"/>
            <a:ext cx="9008226" cy="1226127"/>
          </a:xfrm>
        </p:spPr>
        <p:txBody>
          <a:bodyPr>
            <a:noAutofit/>
          </a:bodyPr>
          <a:lstStyle/>
          <a:p>
            <a:br>
              <a:rPr lang="en-US" sz="4300" b="1" dirty="0"/>
            </a:br>
            <a:br>
              <a:rPr lang="en-US" sz="4300" b="1" dirty="0"/>
            </a:br>
            <a:br>
              <a:rPr lang="en-US" sz="4300" b="1" dirty="0"/>
            </a:br>
            <a:r>
              <a:rPr lang="en-US" sz="4300" b="1" dirty="0"/>
              <a:t>Specific Focus:</a:t>
            </a:r>
          </a:p>
        </p:txBody>
      </p:sp>
      <p:sp>
        <p:nvSpPr>
          <p:cNvPr id="5" name="Slide Number Placeholder 4"/>
          <p:cNvSpPr>
            <a:spLocks noGrp="1"/>
          </p:cNvSpPr>
          <p:nvPr>
            <p:ph type="sldNum" sz="quarter" idx="12"/>
          </p:nvPr>
        </p:nvSpPr>
        <p:spPr/>
        <p:txBody>
          <a:bodyPr/>
          <a:lstStyle/>
          <a:p>
            <a:fld id="{AFE74ADB-1234-470A-BA2D-4E59466A79F4}" type="slidenum">
              <a:rPr lang="en-US" smtClean="0"/>
              <a:t>7</a:t>
            </a:fld>
            <a:endParaRPr lang="en-US"/>
          </a:p>
        </p:txBody>
      </p:sp>
      <p:pic>
        <p:nvPicPr>
          <p:cNvPr id="1030" name="Picture 6" descr="Image result for pcor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57" y="2103496"/>
            <a:ext cx="4435475" cy="27647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73732" y="2698086"/>
            <a:ext cx="6125845" cy="2154436"/>
          </a:xfrm>
          <a:prstGeom prst="rect">
            <a:avLst/>
          </a:prstGeom>
          <a:noFill/>
        </p:spPr>
        <p:txBody>
          <a:bodyPr wrap="square" rtlCol="0">
            <a:spAutoFit/>
          </a:bodyPr>
          <a:lstStyle/>
          <a:p>
            <a:pPr marL="285750" indent="-285750">
              <a:buFont typeface="Arial" panose="020B0604020202020204" pitchFamily="34" charset="0"/>
              <a:buChar char="•"/>
            </a:pPr>
            <a:r>
              <a:rPr lang="en-US" sz="4000" dirty="0"/>
              <a:t>MISSION</a:t>
            </a:r>
          </a:p>
          <a:p>
            <a:pPr marL="285750" indent="-285750">
              <a:buFont typeface="Arial" panose="020B0604020202020204" pitchFamily="34" charset="0"/>
              <a:buChar char="•"/>
            </a:pPr>
            <a:r>
              <a:rPr lang="en-US" sz="4000" dirty="0"/>
              <a:t>HISTORY</a:t>
            </a:r>
          </a:p>
          <a:p>
            <a:pPr marL="285750" indent="-285750">
              <a:buFont typeface="Arial" panose="020B0604020202020204" pitchFamily="34" charset="0"/>
              <a:buChar char="•"/>
            </a:pPr>
            <a:r>
              <a:rPr lang="en-US" sz="4000" dirty="0"/>
              <a:t>PCORI IS NOT RESPONSIBLE </a:t>
            </a:r>
            <a:r>
              <a:rPr lang="en-US" sz="1400" dirty="0"/>
              <a:t>FOR THIS PRESENTATION OR RELATED MATERIALS </a:t>
            </a:r>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811413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b="1" dirty="0"/>
              <a:t>Self-Reported Recovery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617955"/>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70</a:t>
            </a:fld>
            <a:endParaRPr lang="en-US"/>
          </a:p>
        </p:txBody>
      </p:sp>
      <p:sp>
        <p:nvSpPr>
          <p:cNvPr id="7" name="TextBox 6"/>
          <p:cNvSpPr txBox="1"/>
          <p:nvPr/>
        </p:nvSpPr>
        <p:spPr>
          <a:xfrm>
            <a:off x="4962113" y="5793225"/>
            <a:ext cx="3224062" cy="369332"/>
          </a:xfrm>
          <a:prstGeom prst="rect">
            <a:avLst/>
          </a:prstGeom>
          <a:noFill/>
        </p:spPr>
        <p:txBody>
          <a:bodyPr wrap="square" rtlCol="0">
            <a:spAutoFit/>
          </a:bodyPr>
          <a:lstStyle/>
          <a:p>
            <a:r>
              <a:rPr lang="en-US" dirty="0"/>
              <a:t>F(2.7,286)=12.5, p&lt;.001)</a:t>
            </a:r>
          </a:p>
        </p:txBody>
      </p:sp>
    </p:spTree>
    <p:extLst>
      <p:ext uri="{BB962C8B-B14F-4D97-AF65-F5344CB8AC3E}">
        <p14:creationId xmlns:p14="http://schemas.microsoft.com/office/powerpoint/2010/main" val="866722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58129"/>
            <a:ext cx="10058400" cy="879231"/>
          </a:xfrm>
        </p:spPr>
        <p:txBody>
          <a:bodyPr>
            <a:normAutofit/>
          </a:bodyPr>
          <a:lstStyle/>
          <a:p>
            <a:pPr algn="ctr"/>
            <a:r>
              <a:rPr lang="en-US" sz="4300" b="1" dirty="0"/>
              <a:t>Self-Reported Empowerment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7496553"/>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71</a:t>
            </a:fld>
            <a:endParaRPr lang="en-US"/>
          </a:p>
        </p:txBody>
      </p:sp>
      <p:sp>
        <p:nvSpPr>
          <p:cNvPr id="7" name="TextBox 6"/>
          <p:cNvSpPr txBox="1"/>
          <p:nvPr/>
        </p:nvSpPr>
        <p:spPr>
          <a:xfrm>
            <a:off x="5060085" y="5868988"/>
            <a:ext cx="3224062" cy="369332"/>
          </a:xfrm>
          <a:prstGeom prst="rect">
            <a:avLst/>
          </a:prstGeom>
          <a:noFill/>
        </p:spPr>
        <p:txBody>
          <a:bodyPr wrap="square" rtlCol="0">
            <a:spAutoFit/>
          </a:bodyPr>
          <a:lstStyle/>
          <a:p>
            <a:r>
              <a:rPr lang="en-US" dirty="0"/>
              <a:t>F(3,318)=2.93, p&lt;.05)</a:t>
            </a:r>
          </a:p>
        </p:txBody>
      </p:sp>
    </p:spTree>
    <p:extLst>
      <p:ext uri="{BB962C8B-B14F-4D97-AF65-F5344CB8AC3E}">
        <p14:creationId xmlns:p14="http://schemas.microsoft.com/office/powerpoint/2010/main" val="12883379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606" y="834748"/>
            <a:ext cx="10058400" cy="766689"/>
          </a:xfrm>
        </p:spPr>
        <p:txBody>
          <a:bodyPr>
            <a:normAutofit/>
          </a:bodyPr>
          <a:lstStyle/>
          <a:p>
            <a:pPr algn="ctr"/>
            <a:r>
              <a:rPr lang="en-US" sz="4300" b="1" dirty="0"/>
              <a:t>Quality of Life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8027497"/>
              </p:ext>
            </p:extLst>
          </p:nvPr>
        </p:nvGraphicFramePr>
        <p:xfrm>
          <a:off x="1154083" y="1884649"/>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p:cNvSpPr>
            <a:spLocks noGrp="1"/>
          </p:cNvSpPr>
          <p:nvPr>
            <p:ph type="sldNum" sz="quarter" idx="12"/>
          </p:nvPr>
        </p:nvSpPr>
        <p:spPr/>
        <p:txBody>
          <a:bodyPr/>
          <a:lstStyle/>
          <a:p>
            <a:fld id="{AFE74ADB-1234-470A-BA2D-4E59466A79F4}" type="slidenum">
              <a:rPr lang="en-US" smtClean="0"/>
              <a:t>72</a:t>
            </a:fld>
            <a:endParaRPr lang="en-US" dirty="0"/>
          </a:p>
        </p:txBody>
      </p:sp>
      <p:sp>
        <p:nvSpPr>
          <p:cNvPr id="9" name="TextBox 8"/>
          <p:cNvSpPr txBox="1"/>
          <p:nvPr/>
        </p:nvSpPr>
        <p:spPr>
          <a:xfrm>
            <a:off x="5075158" y="5904603"/>
            <a:ext cx="3224062" cy="369332"/>
          </a:xfrm>
          <a:prstGeom prst="rect">
            <a:avLst/>
          </a:prstGeom>
          <a:noFill/>
        </p:spPr>
        <p:txBody>
          <a:bodyPr wrap="square" rtlCol="0">
            <a:spAutoFit/>
          </a:bodyPr>
          <a:lstStyle/>
          <a:p>
            <a:r>
              <a:rPr lang="en-US" dirty="0"/>
              <a:t>F(2.9,311)=3.30, p&lt;.s05)</a:t>
            </a:r>
          </a:p>
        </p:txBody>
      </p:sp>
    </p:spTree>
    <p:extLst>
      <p:ext uri="{BB962C8B-B14F-4D97-AF65-F5344CB8AC3E}">
        <p14:creationId xmlns:p14="http://schemas.microsoft.com/office/powerpoint/2010/main" val="8800513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5506-C6D7-4D87-8B7B-D0BCB6DD9841}"/>
              </a:ext>
            </a:extLst>
          </p:cNvPr>
          <p:cNvSpPr>
            <a:spLocks noGrp="1"/>
          </p:cNvSpPr>
          <p:nvPr>
            <p:ph type="title"/>
          </p:nvPr>
        </p:nvSpPr>
        <p:spPr/>
        <p:txBody>
          <a:bodyPr>
            <a:normAutofit/>
          </a:bodyPr>
          <a:lstStyle/>
          <a:p>
            <a:r>
              <a:rPr lang="en-US" sz="4300" b="1" dirty="0"/>
              <a:t>For more information</a:t>
            </a:r>
          </a:p>
        </p:txBody>
      </p:sp>
      <p:sp>
        <p:nvSpPr>
          <p:cNvPr id="3" name="Content Placeholder 2">
            <a:extLst>
              <a:ext uri="{FF2B5EF4-FFF2-40B4-BE49-F238E27FC236}">
                <a16:creationId xmlns:a16="http://schemas.microsoft.com/office/drawing/2014/main" id="{8004E4CF-B368-4A67-AA55-053607B50D9C}"/>
              </a:ext>
            </a:extLst>
          </p:cNvPr>
          <p:cNvSpPr>
            <a:spLocks noGrp="1"/>
          </p:cNvSpPr>
          <p:nvPr>
            <p:ph idx="1"/>
          </p:nvPr>
        </p:nvSpPr>
        <p:spPr>
          <a:xfrm>
            <a:off x="1097280" y="1845734"/>
            <a:ext cx="10058400" cy="4023360"/>
          </a:xfrm>
        </p:spPr>
        <p:txBody>
          <a:bodyPr>
            <a:normAutofit/>
          </a:bodyPr>
          <a:lstStyle/>
          <a:p>
            <a:r>
              <a:rPr lang="en-US" sz="3200" dirty="0"/>
              <a:t>Chicago Health Disparities Center </a:t>
            </a:r>
          </a:p>
          <a:p>
            <a:r>
              <a:rPr lang="en-US" sz="3200" dirty="0">
                <a:hlinkClick r:id="rId3"/>
              </a:rPr>
              <a:t>https://www.chicagohealthdisparities.org/index.php/2-uncategorised/31-for-peer-navigators</a:t>
            </a:r>
            <a:endParaRPr lang="en-US" sz="3200" dirty="0"/>
          </a:p>
          <a:p>
            <a:endParaRPr lang="en-US" sz="3200" dirty="0"/>
          </a:p>
          <a:p>
            <a:endParaRPr lang="en-US" sz="3200" dirty="0"/>
          </a:p>
          <a:p>
            <a:endParaRPr lang="en-US" sz="3200" dirty="0"/>
          </a:p>
          <a:p>
            <a:endParaRPr lang="en-US" sz="3200" dirty="0"/>
          </a:p>
        </p:txBody>
      </p:sp>
      <p:sp>
        <p:nvSpPr>
          <p:cNvPr id="4" name="Footer Placeholder 3">
            <a:extLst>
              <a:ext uri="{FF2B5EF4-FFF2-40B4-BE49-F238E27FC236}">
                <a16:creationId xmlns:a16="http://schemas.microsoft.com/office/drawing/2014/main" id="{F01AE4F9-E74B-4B42-BEF7-61730818C1EF}"/>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63CF0BD7-CDD4-4517-A275-019E00E788E9}"/>
              </a:ext>
            </a:extLst>
          </p:cNvPr>
          <p:cNvSpPr>
            <a:spLocks noGrp="1"/>
          </p:cNvSpPr>
          <p:nvPr>
            <p:ph type="sldNum" sz="quarter" idx="12"/>
          </p:nvPr>
        </p:nvSpPr>
        <p:spPr/>
        <p:txBody>
          <a:bodyPr/>
          <a:lstStyle/>
          <a:p>
            <a:fld id="{AFE74ADB-1234-470A-BA2D-4E59466A79F4}" type="slidenum">
              <a:rPr lang="en-US" smtClean="0"/>
              <a:t>73</a:t>
            </a:fld>
            <a:endParaRPr lang="en-US" dirty="0"/>
          </a:p>
        </p:txBody>
      </p:sp>
      <p:pic>
        <p:nvPicPr>
          <p:cNvPr id="7" name="Picture 6">
            <a:extLst>
              <a:ext uri="{FF2B5EF4-FFF2-40B4-BE49-F238E27FC236}">
                <a16:creationId xmlns:a16="http://schemas.microsoft.com/office/drawing/2014/main" id="{C9542874-91AA-4F48-8975-6CFD7DA9F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989" y="3857414"/>
            <a:ext cx="2998941" cy="1893004"/>
          </a:xfrm>
          <a:prstGeom prst="rect">
            <a:avLst/>
          </a:prstGeom>
        </p:spPr>
      </p:pic>
      <p:sp>
        <p:nvSpPr>
          <p:cNvPr id="8" name="TextBox 7">
            <a:extLst>
              <a:ext uri="{FF2B5EF4-FFF2-40B4-BE49-F238E27FC236}">
                <a16:creationId xmlns:a16="http://schemas.microsoft.com/office/drawing/2014/main" id="{FB49A071-1E6A-4C52-8D9E-BF944BDFC6C5}"/>
              </a:ext>
            </a:extLst>
          </p:cNvPr>
          <p:cNvSpPr txBox="1"/>
          <p:nvPr/>
        </p:nvSpPr>
        <p:spPr>
          <a:xfrm>
            <a:off x="8807153" y="5005102"/>
            <a:ext cx="2186609" cy="923330"/>
          </a:xfrm>
          <a:prstGeom prst="rect">
            <a:avLst/>
          </a:prstGeom>
          <a:noFill/>
        </p:spPr>
        <p:txBody>
          <a:bodyPr wrap="square" rtlCol="0">
            <a:spAutoFit/>
          </a:bodyPr>
          <a:lstStyle/>
          <a:p>
            <a:pPr algn="ctr"/>
            <a:r>
              <a:rPr lang="en-US" dirty="0"/>
              <a:t>CHDC</a:t>
            </a:r>
          </a:p>
          <a:p>
            <a:pPr algn="ctr"/>
            <a:r>
              <a:rPr lang="en-US" dirty="0"/>
              <a:t>Chicago Health Disparities Center</a:t>
            </a:r>
          </a:p>
        </p:txBody>
      </p:sp>
    </p:spTree>
    <p:extLst>
      <p:ext uri="{BB962C8B-B14F-4D97-AF65-F5344CB8AC3E}">
        <p14:creationId xmlns:p14="http://schemas.microsoft.com/office/powerpoint/2010/main" val="41177329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4D1C-F218-414F-9C1D-76BF3F5F05E5}"/>
              </a:ext>
            </a:extLst>
          </p:cNvPr>
          <p:cNvSpPr>
            <a:spLocks noGrp="1"/>
          </p:cNvSpPr>
          <p:nvPr>
            <p:ph type="title"/>
          </p:nvPr>
        </p:nvSpPr>
        <p:spPr>
          <a:xfrm>
            <a:off x="195398" y="286603"/>
            <a:ext cx="11996602" cy="1450757"/>
          </a:xfrm>
        </p:spPr>
        <p:txBody>
          <a:bodyPr>
            <a:normAutofit/>
          </a:bodyPr>
          <a:lstStyle/>
          <a:p>
            <a:pPr algn="ctr"/>
            <a:r>
              <a:rPr lang="en-US" sz="4300" b="1" dirty="0"/>
              <a:t>Does a Peer-Led Program with Wellness Coaching Improve Wellness among People with SMI</a:t>
            </a:r>
          </a:p>
        </p:txBody>
      </p:sp>
      <p:sp>
        <p:nvSpPr>
          <p:cNvPr id="3" name="Content Placeholder 2">
            <a:extLst>
              <a:ext uri="{FF2B5EF4-FFF2-40B4-BE49-F238E27FC236}">
                <a16:creationId xmlns:a16="http://schemas.microsoft.com/office/drawing/2014/main" id="{EA8C541A-D500-44E4-AEED-E3A398F84739}"/>
              </a:ext>
            </a:extLst>
          </p:cNvPr>
          <p:cNvSpPr>
            <a:spLocks noGrp="1"/>
          </p:cNvSpPr>
          <p:nvPr>
            <p:ph idx="1"/>
          </p:nvPr>
        </p:nvSpPr>
        <p:spPr>
          <a:xfrm>
            <a:off x="1294228" y="1845734"/>
            <a:ext cx="10722727" cy="4023360"/>
          </a:xfrm>
        </p:spPr>
        <p:txBody>
          <a:bodyPr>
            <a:normAutofit lnSpcReduction="10000"/>
          </a:bodyPr>
          <a:lstStyle/>
          <a:p>
            <a:pPr>
              <a:buFont typeface="Wingdings" charset="2"/>
              <a:buChar char="u"/>
            </a:pPr>
            <a:r>
              <a:rPr lang="en-US" sz="3200" dirty="0"/>
              <a:t> </a:t>
            </a:r>
            <a:r>
              <a:rPr lang="en-US" sz="3600" dirty="0"/>
              <a:t> Peer-Led Wellness Coaching (PLWC)</a:t>
            </a:r>
          </a:p>
          <a:p>
            <a:pPr lvl="3">
              <a:buFont typeface="Wingdings" charset="2"/>
              <a:buChar char="u"/>
            </a:pPr>
            <a:r>
              <a:rPr lang="en-US" sz="3200" dirty="0"/>
              <a:t>It is a 6-month program:</a:t>
            </a:r>
          </a:p>
          <a:p>
            <a:pPr lvl="4">
              <a:buFont typeface="Wingdings" charset="2"/>
              <a:buChar char="u"/>
            </a:pPr>
            <a:r>
              <a:rPr lang="en-US" sz="3200" dirty="0"/>
              <a:t>All six months: personal wellness coaching </a:t>
            </a:r>
          </a:p>
          <a:p>
            <a:pPr lvl="4">
              <a:buFont typeface="Wingdings" charset="2"/>
              <a:buChar char="u"/>
            </a:pPr>
            <a:r>
              <a:rPr lang="en-US" sz="3200" dirty="0"/>
              <a:t>First three months: peer-led group classes that covered:</a:t>
            </a:r>
          </a:p>
          <a:p>
            <a:pPr lvl="8">
              <a:buFont typeface="Arial" panose="020B0604020202020204" pitchFamily="34" charset="0"/>
              <a:buChar char="•"/>
            </a:pPr>
            <a:r>
              <a:rPr lang="en-US" sz="3200" dirty="0"/>
              <a:t>personal wellness</a:t>
            </a:r>
          </a:p>
          <a:p>
            <a:pPr lvl="8">
              <a:buFont typeface="Arial" panose="020B0604020202020204" pitchFamily="34" charset="0"/>
              <a:buChar char="•"/>
            </a:pPr>
            <a:r>
              <a:rPr lang="en-US" sz="3200" dirty="0"/>
              <a:t>mental health stigma</a:t>
            </a:r>
          </a:p>
          <a:p>
            <a:pPr lvl="8">
              <a:buFont typeface="Arial" panose="020B0604020202020204" pitchFamily="34" charset="0"/>
              <a:buChar char="•"/>
            </a:pPr>
            <a:r>
              <a:rPr lang="en-US" sz="3200" dirty="0"/>
              <a:t>self-management strategies </a:t>
            </a:r>
          </a:p>
          <a:p>
            <a:pPr lvl="3">
              <a:buFont typeface="Wingdings" charset="2"/>
              <a:buChar char="u"/>
            </a:pPr>
            <a:r>
              <a:rPr lang="en-US" sz="3200" dirty="0"/>
              <a:t>Design was CBPR</a:t>
            </a:r>
          </a:p>
          <a:p>
            <a:pPr marL="566928" lvl="3" indent="0">
              <a:buNone/>
            </a:pPr>
            <a:endParaRPr lang="en-US" sz="2800" dirty="0"/>
          </a:p>
          <a:p>
            <a:pPr lvl="1">
              <a:buFont typeface="Wingdings" charset="2"/>
              <a:buChar char="u"/>
            </a:pPr>
            <a:endParaRPr lang="en-US" sz="4800" dirty="0"/>
          </a:p>
          <a:p>
            <a:pPr lvl="1">
              <a:buFont typeface="Wingdings" charset="2"/>
              <a:buChar char="u"/>
            </a:pPr>
            <a:endParaRPr lang="en-US" sz="4800" dirty="0"/>
          </a:p>
          <a:p>
            <a:pPr lvl="1">
              <a:buFont typeface="Wingdings" charset="2"/>
              <a:buChar char="u"/>
            </a:pPr>
            <a:endParaRPr lang="en-US" dirty="0"/>
          </a:p>
        </p:txBody>
      </p:sp>
      <p:sp>
        <p:nvSpPr>
          <p:cNvPr id="4" name="Footer Placeholder 3">
            <a:extLst>
              <a:ext uri="{FF2B5EF4-FFF2-40B4-BE49-F238E27FC236}">
                <a16:creationId xmlns:a16="http://schemas.microsoft.com/office/drawing/2014/main" id="{361394EE-D044-4F54-B433-3C1F5EF70A56}"/>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9107978F-5F68-4995-B8B0-F9420FBBBAF1}"/>
              </a:ext>
            </a:extLst>
          </p:cNvPr>
          <p:cNvSpPr>
            <a:spLocks noGrp="1"/>
          </p:cNvSpPr>
          <p:nvPr>
            <p:ph type="sldNum" sz="quarter" idx="12"/>
          </p:nvPr>
        </p:nvSpPr>
        <p:spPr/>
        <p:txBody>
          <a:bodyPr/>
          <a:lstStyle/>
          <a:p>
            <a:fld id="{AFE74ADB-1234-470A-BA2D-4E59466A79F4}" type="slidenum">
              <a:rPr lang="en-US" smtClean="0"/>
              <a:t>74</a:t>
            </a:fld>
            <a:endParaRPr lang="en-US" dirty="0"/>
          </a:p>
        </p:txBody>
      </p:sp>
    </p:spTree>
    <p:extLst>
      <p:ext uri="{BB962C8B-B14F-4D97-AF65-F5344CB8AC3E}">
        <p14:creationId xmlns:p14="http://schemas.microsoft.com/office/powerpoint/2010/main" val="489967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87C5-4D3D-4B9E-BDB2-07E4146DF54F}"/>
              </a:ext>
            </a:extLst>
          </p:cNvPr>
          <p:cNvSpPr>
            <a:spLocks noGrp="1"/>
          </p:cNvSpPr>
          <p:nvPr>
            <p:ph type="title"/>
          </p:nvPr>
        </p:nvSpPr>
        <p:spPr>
          <a:xfrm>
            <a:off x="1068387" y="1086041"/>
            <a:ext cx="10058400" cy="655932"/>
          </a:xfrm>
        </p:spPr>
        <p:txBody>
          <a:bodyPr>
            <a:normAutofit/>
          </a:bodyPr>
          <a:lstStyle/>
          <a:p>
            <a:pPr algn="ctr"/>
            <a:r>
              <a:rPr lang="en-US" sz="4300" b="1" dirty="0"/>
              <a:t>Method</a:t>
            </a:r>
            <a:endParaRPr lang="en-US" dirty="0"/>
          </a:p>
        </p:txBody>
      </p:sp>
      <p:sp>
        <p:nvSpPr>
          <p:cNvPr id="3" name="Content Placeholder 2">
            <a:extLst>
              <a:ext uri="{FF2B5EF4-FFF2-40B4-BE49-F238E27FC236}">
                <a16:creationId xmlns:a16="http://schemas.microsoft.com/office/drawing/2014/main" id="{2FDF6010-593B-404A-A19C-9981AA758EA2}"/>
              </a:ext>
            </a:extLst>
          </p:cNvPr>
          <p:cNvSpPr>
            <a:spLocks noGrp="1"/>
          </p:cNvSpPr>
          <p:nvPr>
            <p:ph idx="1"/>
          </p:nvPr>
        </p:nvSpPr>
        <p:spPr>
          <a:xfrm>
            <a:off x="1097280" y="1741973"/>
            <a:ext cx="10058400" cy="4835195"/>
          </a:xfrm>
        </p:spPr>
        <p:txBody>
          <a:bodyPr>
            <a:normAutofit/>
          </a:bodyPr>
          <a:lstStyle/>
          <a:p>
            <a:pPr>
              <a:buFont typeface="Wingdings" panose="05000000000000000000" pitchFamily="2" charset="2"/>
              <a:buChar char="§"/>
            </a:pPr>
            <a:r>
              <a:rPr lang="en-US" sz="3600" dirty="0"/>
              <a:t> 74 people serious metal illness </a:t>
            </a:r>
          </a:p>
          <a:p>
            <a:pPr lvl="1">
              <a:buFont typeface="Wingdings" panose="05000000000000000000" pitchFamily="2" charset="2"/>
              <a:buChar char="§"/>
            </a:pPr>
            <a:r>
              <a:rPr lang="en-US" sz="3800" dirty="0"/>
              <a:t> </a:t>
            </a:r>
            <a:r>
              <a:rPr lang="en-US" sz="3200" dirty="0"/>
              <a:t>quasi-randomized design</a:t>
            </a:r>
          </a:p>
          <a:p>
            <a:pPr lvl="2">
              <a:buFont typeface="Wingdings" panose="05000000000000000000" pitchFamily="2" charset="2"/>
              <a:buChar char="§"/>
            </a:pPr>
            <a:r>
              <a:rPr lang="en-US" sz="2800" dirty="0"/>
              <a:t>PWLC</a:t>
            </a:r>
          </a:p>
          <a:p>
            <a:pPr lvl="2">
              <a:buFont typeface="Wingdings" panose="05000000000000000000" pitchFamily="2" charset="2"/>
              <a:buChar char="§"/>
            </a:pPr>
            <a:r>
              <a:rPr lang="en-US" sz="2800" dirty="0"/>
              <a:t>Treatment as Usual (TAU) </a:t>
            </a:r>
          </a:p>
          <a:p>
            <a:pPr lvl="2">
              <a:buFont typeface="Wingdings" panose="05000000000000000000" pitchFamily="2" charset="2"/>
              <a:buChar char="§"/>
            </a:pPr>
            <a:r>
              <a:rPr lang="en-US" sz="3000" dirty="0"/>
              <a:t>Data collected at baseline, 4,  8, and 12 month</a:t>
            </a:r>
          </a:p>
        </p:txBody>
      </p:sp>
      <p:sp>
        <p:nvSpPr>
          <p:cNvPr id="4" name="Footer Placeholder 3">
            <a:extLst>
              <a:ext uri="{FF2B5EF4-FFF2-40B4-BE49-F238E27FC236}">
                <a16:creationId xmlns:a16="http://schemas.microsoft.com/office/drawing/2014/main" id="{2873528D-F3C5-43ED-95F8-1363CEE6FC52}"/>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0166B1E7-C91F-4ED6-9858-7A496D94BA6E}"/>
              </a:ext>
            </a:extLst>
          </p:cNvPr>
          <p:cNvSpPr>
            <a:spLocks noGrp="1"/>
          </p:cNvSpPr>
          <p:nvPr>
            <p:ph type="sldNum" sz="quarter" idx="12"/>
          </p:nvPr>
        </p:nvSpPr>
        <p:spPr/>
        <p:txBody>
          <a:bodyPr/>
          <a:lstStyle/>
          <a:p>
            <a:fld id="{AFE74ADB-1234-470A-BA2D-4E59466A79F4}" type="slidenum">
              <a:rPr lang="en-US" smtClean="0"/>
              <a:t>75</a:t>
            </a:fld>
            <a:endParaRPr lang="en-US"/>
          </a:p>
        </p:txBody>
      </p:sp>
    </p:spTree>
    <p:extLst>
      <p:ext uri="{BB962C8B-B14F-4D97-AF65-F5344CB8AC3E}">
        <p14:creationId xmlns:p14="http://schemas.microsoft.com/office/powerpoint/2010/main" val="15786397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87C5-4D3D-4B9E-BDB2-07E4146DF54F}"/>
              </a:ext>
            </a:extLst>
          </p:cNvPr>
          <p:cNvSpPr>
            <a:spLocks noGrp="1"/>
          </p:cNvSpPr>
          <p:nvPr>
            <p:ph type="title"/>
          </p:nvPr>
        </p:nvSpPr>
        <p:spPr>
          <a:xfrm>
            <a:off x="1097280" y="1086041"/>
            <a:ext cx="10058400" cy="655932"/>
          </a:xfrm>
        </p:spPr>
        <p:txBody>
          <a:bodyPr>
            <a:normAutofit fontScale="90000"/>
          </a:bodyPr>
          <a:lstStyle/>
          <a:p>
            <a:r>
              <a:rPr lang="en-US" sz="4400" b="1" dirty="0"/>
              <a:t>Measures included:</a:t>
            </a:r>
            <a:endParaRPr lang="en-US" dirty="0"/>
          </a:p>
        </p:txBody>
      </p:sp>
      <p:sp>
        <p:nvSpPr>
          <p:cNvPr id="3" name="Content Placeholder 2">
            <a:extLst>
              <a:ext uri="{FF2B5EF4-FFF2-40B4-BE49-F238E27FC236}">
                <a16:creationId xmlns:a16="http://schemas.microsoft.com/office/drawing/2014/main" id="{2FDF6010-593B-404A-A19C-9981AA758EA2}"/>
              </a:ext>
            </a:extLst>
          </p:cNvPr>
          <p:cNvSpPr>
            <a:spLocks noGrp="1"/>
          </p:cNvSpPr>
          <p:nvPr>
            <p:ph idx="1"/>
          </p:nvPr>
        </p:nvSpPr>
        <p:spPr>
          <a:xfrm>
            <a:off x="1097280" y="1741973"/>
            <a:ext cx="10058400" cy="4835195"/>
          </a:xfrm>
        </p:spPr>
        <p:txBody>
          <a:bodyPr>
            <a:normAutofit/>
          </a:bodyPr>
          <a:lstStyle/>
          <a:p>
            <a:pPr>
              <a:buFont typeface="Arial"/>
              <a:buChar char="•"/>
            </a:pPr>
            <a:r>
              <a:rPr lang="en-US" sz="3600" dirty="0"/>
              <a:t>Emergency room visits</a:t>
            </a:r>
          </a:p>
          <a:p>
            <a:pPr>
              <a:buFont typeface="Arial"/>
              <a:buChar char="•"/>
            </a:pPr>
            <a:r>
              <a:rPr lang="en-US" sz="3600" dirty="0"/>
              <a:t>Alcohol use</a:t>
            </a:r>
          </a:p>
          <a:p>
            <a:pPr>
              <a:buFont typeface="Arial"/>
              <a:buChar char="•"/>
            </a:pPr>
            <a:r>
              <a:rPr lang="en-US" sz="3600" dirty="0"/>
              <a:t>General wellness</a:t>
            </a:r>
          </a:p>
          <a:p>
            <a:pPr>
              <a:buFont typeface="Arial"/>
              <a:buChar char="•"/>
            </a:pPr>
            <a:r>
              <a:rPr lang="en-US" sz="3600" dirty="0"/>
              <a:t>Treatment plan input</a:t>
            </a:r>
          </a:p>
          <a:p>
            <a:pPr>
              <a:buFont typeface="Arial"/>
              <a:buChar char="•"/>
            </a:pPr>
            <a:r>
              <a:rPr lang="en-US" sz="3600" dirty="0"/>
              <a:t>Treatment satisfaction</a:t>
            </a:r>
          </a:p>
        </p:txBody>
      </p:sp>
      <p:sp>
        <p:nvSpPr>
          <p:cNvPr id="4" name="Footer Placeholder 3">
            <a:extLst>
              <a:ext uri="{FF2B5EF4-FFF2-40B4-BE49-F238E27FC236}">
                <a16:creationId xmlns:a16="http://schemas.microsoft.com/office/drawing/2014/main" id="{2873528D-F3C5-43ED-95F8-1363CEE6FC52}"/>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0166B1E7-C91F-4ED6-9858-7A496D94BA6E}"/>
              </a:ext>
            </a:extLst>
          </p:cNvPr>
          <p:cNvSpPr>
            <a:spLocks noGrp="1"/>
          </p:cNvSpPr>
          <p:nvPr>
            <p:ph type="sldNum" sz="quarter" idx="12"/>
          </p:nvPr>
        </p:nvSpPr>
        <p:spPr/>
        <p:txBody>
          <a:bodyPr/>
          <a:lstStyle/>
          <a:p>
            <a:fld id="{AFE74ADB-1234-470A-BA2D-4E59466A79F4}" type="slidenum">
              <a:rPr lang="en-US" smtClean="0"/>
              <a:t>76</a:t>
            </a:fld>
            <a:endParaRPr lang="en-US"/>
          </a:p>
        </p:txBody>
      </p:sp>
    </p:spTree>
    <p:extLst>
      <p:ext uri="{BB962C8B-B14F-4D97-AF65-F5344CB8AC3E}">
        <p14:creationId xmlns:p14="http://schemas.microsoft.com/office/powerpoint/2010/main" val="1121446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87C5-4D3D-4B9E-BDB2-07E4146DF54F}"/>
              </a:ext>
            </a:extLst>
          </p:cNvPr>
          <p:cNvSpPr>
            <a:spLocks noGrp="1"/>
          </p:cNvSpPr>
          <p:nvPr>
            <p:ph type="title"/>
          </p:nvPr>
        </p:nvSpPr>
        <p:spPr>
          <a:xfrm>
            <a:off x="1097280" y="1086041"/>
            <a:ext cx="10058400" cy="655932"/>
          </a:xfrm>
        </p:spPr>
        <p:txBody>
          <a:bodyPr>
            <a:normAutofit fontScale="90000"/>
          </a:bodyPr>
          <a:lstStyle/>
          <a:p>
            <a:pPr algn="ctr"/>
            <a:r>
              <a:rPr lang="en-US" sz="4400" b="1" dirty="0"/>
              <a:t>Findings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32506378"/>
              </p:ext>
            </p:extLst>
          </p:nvPr>
        </p:nvGraphicFramePr>
        <p:xfrm>
          <a:off x="1096963" y="1741488"/>
          <a:ext cx="9791431" cy="41388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2873528D-F3C5-43ED-95F8-1363CEE6FC52}"/>
              </a:ext>
            </a:extLst>
          </p:cNvPr>
          <p:cNvSpPr>
            <a:spLocks noGrp="1"/>
          </p:cNvSpPr>
          <p:nvPr>
            <p:ph type="ftr" sz="quarter" idx="11"/>
          </p:nvPr>
        </p:nvSpPr>
        <p:spPr/>
        <p:txBody>
          <a:bodyPr/>
          <a:lstStyle/>
          <a:p>
            <a:r>
              <a:rPr lang="en-US" dirty="0"/>
              <a:t>Chicago Health Disparities Center                                                     International Association of Peer Supporters</a:t>
            </a:r>
          </a:p>
        </p:txBody>
      </p:sp>
      <p:sp>
        <p:nvSpPr>
          <p:cNvPr id="5" name="Slide Number Placeholder 4">
            <a:extLst>
              <a:ext uri="{FF2B5EF4-FFF2-40B4-BE49-F238E27FC236}">
                <a16:creationId xmlns:a16="http://schemas.microsoft.com/office/drawing/2014/main" id="{0166B1E7-C91F-4ED6-9858-7A496D94BA6E}"/>
              </a:ext>
            </a:extLst>
          </p:cNvPr>
          <p:cNvSpPr>
            <a:spLocks noGrp="1"/>
          </p:cNvSpPr>
          <p:nvPr>
            <p:ph type="sldNum" sz="quarter" idx="12"/>
          </p:nvPr>
        </p:nvSpPr>
        <p:spPr/>
        <p:txBody>
          <a:bodyPr/>
          <a:lstStyle/>
          <a:p>
            <a:fld id="{AFE74ADB-1234-470A-BA2D-4E59466A79F4}" type="slidenum">
              <a:rPr lang="en-US" smtClean="0"/>
              <a:t>77</a:t>
            </a:fld>
            <a:endParaRPr lang="en-US"/>
          </a:p>
        </p:txBody>
      </p:sp>
      <p:sp>
        <p:nvSpPr>
          <p:cNvPr id="9" name="TextBox 8"/>
          <p:cNvSpPr txBox="1"/>
          <p:nvPr/>
        </p:nvSpPr>
        <p:spPr>
          <a:xfrm>
            <a:off x="5274670" y="5923354"/>
            <a:ext cx="2816983" cy="677108"/>
          </a:xfrm>
          <a:prstGeom prst="rect">
            <a:avLst/>
          </a:prstGeom>
          <a:noFill/>
        </p:spPr>
        <p:txBody>
          <a:bodyPr wrap="square" rtlCol="0">
            <a:spAutoFit/>
          </a:bodyPr>
          <a:lstStyle/>
          <a:p>
            <a:r>
              <a:rPr lang="en-US" sz="2000" b="1" dirty="0"/>
              <a:t>*   p&lt;.05      ♯ p&lt;.01</a:t>
            </a:r>
          </a:p>
          <a:p>
            <a:r>
              <a:rPr lang="en-US" dirty="0"/>
              <a:t>       </a:t>
            </a:r>
          </a:p>
        </p:txBody>
      </p:sp>
      <p:sp>
        <p:nvSpPr>
          <p:cNvPr id="10" name="TextBox 9"/>
          <p:cNvSpPr txBox="1"/>
          <p:nvPr/>
        </p:nvSpPr>
        <p:spPr>
          <a:xfrm>
            <a:off x="2301765" y="2286001"/>
            <a:ext cx="488731" cy="646331"/>
          </a:xfrm>
          <a:prstGeom prst="rect">
            <a:avLst/>
          </a:prstGeom>
          <a:noFill/>
        </p:spPr>
        <p:txBody>
          <a:bodyPr wrap="square" rtlCol="0">
            <a:spAutoFit/>
          </a:bodyPr>
          <a:lstStyle/>
          <a:p>
            <a:r>
              <a:rPr lang="en-US" sz="3600" b="1" dirty="0"/>
              <a:t>*</a:t>
            </a:r>
            <a:endParaRPr lang="en-US" dirty="0"/>
          </a:p>
        </p:txBody>
      </p:sp>
      <p:sp>
        <p:nvSpPr>
          <p:cNvPr id="11" name="TextBox 10"/>
          <p:cNvSpPr txBox="1"/>
          <p:nvPr/>
        </p:nvSpPr>
        <p:spPr>
          <a:xfrm>
            <a:off x="5961146" y="2278404"/>
            <a:ext cx="488731" cy="646331"/>
          </a:xfrm>
          <a:prstGeom prst="rect">
            <a:avLst/>
          </a:prstGeom>
          <a:noFill/>
        </p:spPr>
        <p:txBody>
          <a:bodyPr wrap="square" rtlCol="0">
            <a:spAutoFit/>
          </a:bodyPr>
          <a:lstStyle/>
          <a:p>
            <a:r>
              <a:rPr lang="en-US" sz="3600" b="1" dirty="0"/>
              <a:t>*</a:t>
            </a:r>
            <a:endParaRPr lang="en-US" dirty="0"/>
          </a:p>
        </p:txBody>
      </p:sp>
      <p:sp>
        <p:nvSpPr>
          <p:cNvPr id="12" name="TextBox 11"/>
          <p:cNvSpPr txBox="1"/>
          <p:nvPr/>
        </p:nvSpPr>
        <p:spPr>
          <a:xfrm>
            <a:off x="7654679" y="2263700"/>
            <a:ext cx="488731" cy="646331"/>
          </a:xfrm>
          <a:prstGeom prst="rect">
            <a:avLst/>
          </a:prstGeom>
          <a:noFill/>
        </p:spPr>
        <p:txBody>
          <a:bodyPr wrap="square" rtlCol="0">
            <a:spAutoFit/>
          </a:bodyPr>
          <a:lstStyle/>
          <a:p>
            <a:r>
              <a:rPr lang="en-US" sz="3600" b="1" dirty="0"/>
              <a:t>*</a:t>
            </a:r>
            <a:endParaRPr lang="en-US" dirty="0"/>
          </a:p>
        </p:txBody>
      </p:sp>
    </p:spTree>
    <p:extLst>
      <p:ext uri="{BB962C8B-B14F-4D97-AF65-F5344CB8AC3E}">
        <p14:creationId xmlns:p14="http://schemas.microsoft.com/office/powerpoint/2010/main" val="1295700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711875"/>
            <a:ext cx="10058400" cy="862149"/>
          </a:xfrm>
        </p:spPr>
        <p:txBody>
          <a:bodyPr>
            <a:normAutofit fontScale="90000"/>
          </a:bodyPr>
          <a:lstStyle/>
          <a:p>
            <a:br>
              <a:rPr lang="en-US" dirty="0"/>
            </a:br>
            <a:r>
              <a:rPr lang="en-US" b="1" dirty="0"/>
              <a:t>Outline Point 5</a:t>
            </a:r>
          </a:p>
        </p:txBody>
      </p:sp>
      <p:sp>
        <p:nvSpPr>
          <p:cNvPr id="3" name="Content Placeholder 2"/>
          <p:cNvSpPr>
            <a:spLocks noGrp="1"/>
          </p:cNvSpPr>
          <p:nvPr>
            <p:ph idx="1"/>
          </p:nvPr>
        </p:nvSpPr>
        <p:spPr>
          <a:xfrm>
            <a:off x="1154083" y="1815547"/>
            <a:ext cx="8363206" cy="3754067"/>
          </a:xfrm>
        </p:spPr>
        <p:txBody>
          <a:bodyPr>
            <a:normAutofit/>
          </a:bodyPr>
          <a:lstStyle/>
          <a:p>
            <a:pPr marL="0" indent="0">
              <a:lnSpc>
                <a:spcPct val="120000"/>
              </a:lnSpc>
              <a:buNone/>
            </a:pPr>
            <a:r>
              <a:rPr lang="en-US" sz="7800" b="1" dirty="0">
                <a:solidFill>
                  <a:schemeClr val="accent1"/>
                </a:solidFill>
              </a:rPr>
              <a:t>Moving forward: </a:t>
            </a:r>
          </a:p>
          <a:p>
            <a:pPr marL="0" indent="0">
              <a:lnSpc>
                <a:spcPct val="100000"/>
              </a:lnSpc>
              <a:buNone/>
            </a:pPr>
            <a:r>
              <a:rPr lang="en-US" sz="4400" b="1" dirty="0">
                <a:solidFill>
                  <a:schemeClr val="accent1"/>
                </a:solidFill>
              </a:rPr>
              <a:t>A discussion of how peer support services might be implemented</a:t>
            </a:r>
            <a:r>
              <a:rPr lang="en-US" sz="5800" b="1" dirty="0">
                <a:solidFill>
                  <a:schemeClr val="accent1"/>
                </a:solidFill>
              </a:rPr>
              <a:t>.</a:t>
            </a:r>
          </a:p>
          <a:p>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78</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18585434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A7B0-00DE-486C-AC2F-50F5ADF93630}"/>
              </a:ext>
            </a:extLst>
          </p:cNvPr>
          <p:cNvSpPr>
            <a:spLocks noGrp="1"/>
          </p:cNvSpPr>
          <p:nvPr>
            <p:ph type="title"/>
          </p:nvPr>
        </p:nvSpPr>
        <p:spPr/>
        <p:txBody>
          <a:bodyPr/>
          <a:lstStyle/>
          <a:p>
            <a:br>
              <a:rPr lang="en-US" dirty="0"/>
            </a:br>
            <a:r>
              <a:rPr lang="en-US" b="1" dirty="0"/>
              <a:t>Barriers to Implementation</a:t>
            </a:r>
          </a:p>
        </p:txBody>
      </p:sp>
      <p:sp>
        <p:nvSpPr>
          <p:cNvPr id="3" name="Content Placeholder 2">
            <a:extLst>
              <a:ext uri="{FF2B5EF4-FFF2-40B4-BE49-F238E27FC236}">
                <a16:creationId xmlns:a16="http://schemas.microsoft.com/office/drawing/2014/main" id="{B5FEAEC8-852C-4FE8-98C2-52AF5B4D4EFB}"/>
              </a:ext>
            </a:extLst>
          </p:cNvPr>
          <p:cNvSpPr>
            <a:spLocks noGrp="1"/>
          </p:cNvSpPr>
          <p:nvPr>
            <p:ph idx="1"/>
          </p:nvPr>
        </p:nvSpPr>
        <p:spPr>
          <a:xfrm>
            <a:off x="1097280" y="1737360"/>
            <a:ext cx="10731934" cy="4532811"/>
          </a:xfrm>
        </p:spPr>
        <p:txBody>
          <a:bodyPr>
            <a:noAutofit/>
          </a:bodyPr>
          <a:lstStyle/>
          <a:p>
            <a:pPr>
              <a:buFont typeface="Wingdings" panose="05000000000000000000" pitchFamily="2" charset="2"/>
              <a:buChar char="§"/>
            </a:pPr>
            <a:r>
              <a:rPr lang="en-US" sz="4800" dirty="0"/>
              <a:t>  </a:t>
            </a:r>
            <a:r>
              <a:rPr lang="en-US" sz="4400" dirty="0"/>
              <a:t>A shift in the practice culture</a:t>
            </a:r>
          </a:p>
          <a:p>
            <a:pPr>
              <a:buFont typeface="Wingdings" panose="05000000000000000000" pitchFamily="2" charset="2"/>
              <a:buChar char="§"/>
            </a:pPr>
            <a:r>
              <a:rPr lang="en-US" sz="4400" dirty="0"/>
              <a:t>  Identification/selection of workforce</a:t>
            </a:r>
          </a:p>
          <a:p>
            <a:pPr>
              <a:buFont typeface="Wingdings" panose="05000000000000000000" pitchFamily="2" charset="2"/>
              <a:buChar char="§"/>
            </a:pPr>
            <a:r>
              <a:rPr lang="en-US" sz="4400" dirty="0"/>
              <a:t>  Training and certification</a:t>
            </a:r>
          </a:p>
          <a:p>
            <a:pPr>
              <a:buFont typeface="Wingdings" panose="05000000000000000000" pitchFamily="2" charset="2"/>
              <a:buChar char="§"/>
            </a:pPr>
            <a:r>
              <a:rPr lang="en-US" sz="4400" dirty="0"/>
              <a:t>  Supervision</a:t>
            </a:r>
          </a:p>
          <a:p>
            <a:pPr>
              <a:buFont typeface="Wingdings" panose="05000000000000000000" pitchFamily="2" charset="2"/>
              <a:buChar char="§"/>
            </a:pPr>
            <a:r>
              <a:rPr lang="en-US" sz="4400" dirty="0"/>
              <a:t>  Program evaluation</a:t>
            </a:r>
          </a:p>
          <a:p>
            <a:pPr>
              <a:buFont typeface="Wingdings" panose="05000000000000000000" pitchFamily="2" charset="2"/>
              <a:buChar char="§"/>
            </a:pPr>
            <a:r>
              <a:rPr lang="en-US" sz="4400" dirty="0"/>
              <a:t>  Reimbursement</a:t>
            </a:r>
          </a:p>
        </p:txBody>
      </p:sp>
      <p:sp>
        <p:nvSpPr>
          <p:cNvPr id="4" name="Footer Placeholder 3">
            <a:extLst>
              <a:ext uri="{FF2B5EF4-FFF2-40B4-BE49-F238E27FC236}">
                <a16:creationId xmlns:a16="http://schemas.microsoft.com/office/drawing/2014/main" id="{2BAB1DC3-EEEC-46B6-9560-5E8CE79ADB2C}"/>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5C6D9A22-B45D-4246-B0BA-8D7F11EF47A7}"/>
              </a:ext>
            </a:extLst>
          </p:cNvPr>
          <p:cNvSpPr>
            <a:spLocks noGrp="1"/>
          </p:cNvSpPr>
          <p:nvPr>
            <p:ph type="sldNum" sz="quarter" idx="12"/>
          </p:nvPr>
        </p:nvSpPr>
        <p:spPr/>
        <p:txBody>
          <a:bodyPr/>
          <a:lstStyle/>
          <a:p>
            <a:fld id="{AFE74ADB-1234-470A-BA2D-4E59466A79F4}" type="slidenum">
              <a:rPr lang="en-US" smtClean="0"/>
              <a:t>79</a:t>
            </a:fld>
            <a:endParaRPr lang="en-US"/>
          </a:p>
        </p:txBody>
      </p:sp>
    </p:spTree>
    <p:extLst>
      <p:ext uri="{BB962C8B-B14F-4D97-AF65-F5344CB8AC3E}">
        <p14:creationId xmlns:p14="http://schemas.microsoft.com/office/powerpoint/2010/main" val="118230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t>Presentation Outline </a:t>
            </a:r>
          </a:p>
        </p:txBody>
      </p:sp>
      <p:sp>
        <p:nvSpPr>
          <p:cNvPr id="3" name="Content Placeholder 2"/>
          <p:cNvSpPr>
            <a:spLocks noGrp="1"/>
          </p:cNvSpPr>
          <p:nvPr>
            <p:ph idx="1"/>
          </p:nvPr>
        </p:nvSpPr>
        <p:spPr>
          <a:xfrm>
            <a:off x="499370" y="2091755"/>
            <a:ext cx="11254220" cy="4368030"/>
          </a:xfrm>
        </p:spPr>
        <p:txBody>
          <a:bodyPr>
            <a:noAutofit/>
          </a:bodyPr>
          <a:lstStyle/>
          <a:p>
            <a:pPr marL="457200" indent="-457200">
              <a:lnSpc>
                <a:spcPct val="100000"/>
              </a:lnSpc>
              <a:buFont typeface="+mj-lt"/>
              <a:buAutoNum type="arabicPeriod"/>
            </a:pPr>
            <a:r>
              <a:rPr lang="en-US" sz="2600" dirty="0"/>
              <a:t>What is the concern: Health and wellness of people with mental health challenges </a:t>
            </a:r>
          </a:p>
          <a:p>
            <a:pPr marL="457200" indent="-457200">
              <a:lnSpc>
                <a:spcPct val="100000"/>
              </a:lnSpc>
              <a:buFont typeface="+mj-lt"/>
              <a:buAutoNum type="arabicPeriod"/>
            </a:pPr>
            <a:r>
              <a:rPr lang="en-US" sz="2600" dirty="0"/>
              <a:t>Peer support services as an effective solution </a:t>
            </a:r>
          </a:p>
          <a:p>
            <a:pPr marL="457200" indent="-457200">
              <a:lnSpc>
                <a:spcPct val="100000"/>
              </a:lnSpc>
              <a:buFont typeface="+mj-lt"/>
              <a:buAutoNum type="arabicPeriod"/>
            </a:pPr>
            <a:r>
              <a:rPr lang="en-US" sz="2600" dirty="0"/>
              <a:t>Program development through Community Based Participatory Research (CBPR)</a:t>
            </a:r>
          </a:p>
          <a:p>
            <a:pPr marL="457200" indent="-457200">
              <a:lnSpc>
                <a:spcPct val="100000"/>
              </a:lnSpc>
              <a:buFont typeface="+mj-lt"/>
              <a:buAutoNum type="arabicPeriod"/>
            </a:pPr>
            <a:r>
              <a:rPr lang="en-US" sz="2600" dirty="0"/>
              <a:t>PCORI Research Findings</a:t>
            </a:r>
          </a:p>
          <a:p>
            <a:pPr marL="457200" indent="-457200">
              <a:lnSpc>
                <a:spcPct val="100000"/>
              </a:lnSpc>
              <a:buFont typeface="+mj-lt"/>
              <a:buAutoNum type="arabicPeriod"/>
            </a:pPr>
            <a:r>
              <a:rPr lang="en-US" sz="2600" dirty="0"/>
              <a:t>Moving forward: A discussion of how peer support services might be implemented.</a:t>
            </a:r>
          </a:p>
          <a:p>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8</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4169654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9FC6-2321-4A1F-9504-B7B6D8506E70}"/>
              </a:ext>
            </a:extLst>
          </p:cNvPr>
          <p:cNvSpPr>
            <a:spLocks noGrp="1"/>
          </p:cNvSpPr>
          <p:nvPr>
            <p:ph type="title"/>
          </p:nvPr>
        </p:nvSpPr>
        <p:spPr>
          <a:xfrm>
            <a:off x="1097280" y="662153"/>
            <a:ext cx="10058400" cy="949084"/>
          </a:xfrm>
        </p:spPr>
        <p:txBody>
          <a:bodyPr>
            <a:normAutofit/>
          </a:bodyPr>
          <a:lstStyle/>
          <a:p>
            <a:pPr algn="ctr"/>
            <a:r>
              <a:rPr lang="en-US" sz="4300" b="1" dirty="0"/>
              <a:t>A shift in the practice culture</a:t>
            </a:r>
          </a:p>
        </p:txBody>
      </p:sp>
      <p:sp>
        <p:nvSpPr>
          <p:cNvPr id="3" name="Content Placeholder 2">
            <a:extLst>
              <a:ext uri="{FF2B5EF4-FFF2-40B4-BE49-F238E27FC236}">
                <a16:creationId xmlns:a16="http://schemas.microsoft.com/office/drawing/2014/main" id="{6D0EEC67-BF78-4651-9F4E-1D301D8B9E2A}"/>
              </a:ext>
            </a:extLst>
          </p:cNvPr>
          <p:cNvSpPr>
            <a:spLocks noGrp="1"/>
          </p:cNvSpPr>
          <p:nvPr>
            <p:ph idx="1"/>
          </p:nvPr>
        </p:nvSpPr>
        <p:spPr>
          <a:xfrm>
            <a:off x="1097280" y="1737361"/>
            <a:ext cx="10058400" cy="4722424"/>
          </a:xfrm>
        </p:spPr>
        <p:txBody>
          <a:bodyPr>
            <a:normAutofit fontScale="85000" lnSpcReduction="20000"/>
          </a:bodyPr>
          <a:lstStyle/>
          <a:p>
            <a:pPr>
              <a:buFont typeface="Wingdings" panose="05000000000000000000" pitchFamily="2" charset="2"/>
              <a:buChar char="§"/>
            </a:pPr>
            <a:r>
              <a:rPr lang="en-US" sz="4400" dirty="0"/>
              <a:t>  </a:t>
            </a:r>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57268F3A-AE56-4C72-BAEE-EB8BA90159C1}"/>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254B4E8B-2BCA-4659-B73F-129DFC967A89}"/>
              </a:ext>
            </a:extLst>
          </p:cNvPr>
          <p:cNvSpPr>
            <a:spLocks noGrp="1"/>
          </p:cNvSpPr>
          <p:nvPr>
            <p:ph type="sldNum" sz="quarter" idx="12"/>
          </p:nvPr>
        </p:nvSpPr>
        <p:spPr/>
        <p:txBody>
          <a:bodyPr/>
          <a:lstStyle/>
          <a:p>
            <a:fld id="{AFE74ADB-1234-470A-BA2D-4E59466A79F4}" type="slidenum">
              <a:rPr lang="en-US" smtClean="0"/>
              <a:t>80</a:t>
            </a:fld>
            <a:endParaRPr lang="en-US"/>
          </a:p>
        </p:txBody>
      </p:sp>
    </p:spTree>
    <p:extLst>
      <p:ext uri="{BB962C8B-B14F-4D97-AF65-F5344CB8AC3E}">
        <p14:creationId xmlns:p14="http://schemas.microsoft.com/office/powerpoint/2010/main" val="18085917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9FC6-2321-4A1F-9504-B7B6D8506E70}"/>
              </a:ext>
            </a:extLst>
          </p:cNvPr>
          <p:cNvSpPr>
            <a:spLocks noGrp="1"/>
          </p:cNvSpPr>
          <p:nvPr>
            <p:ph type="title"/>
          </p:nvPr>
        </p:nvSpPr>
        <p:spPr>
          <a:xfrm>
            <a:off x="1097280" y="286604"/>
            <a:ext cx="10058400" cy="1450757"/>
          </a:xfrm>
        </p:spPr>
        <p:txBody>
          <a:bodyPr>
            <a:normAutofit/>
          </a:bodyPr>
          <a:lstStyle/>
          <a:p>
            <a:pPr algn="ctr"/>
            <a:r>
              <a:rPr lang="en-US" sz="4300" b="1" dirty="0"/>
              <a:t>Training and certification</a:t>
            </a:r>
          </a:p>
        </p:txBody>
      </p:sp>
      <p:sp>
        <p:nvSpPr>
          <p:cNvPr id="3" name="Content Placeholder 2">
            <a:extLst>
              <a:ext uri="{FF2B5EF4-FFF2-40B4-BE49-F238E27FC236}">
                <a16:creationId xmlns:a16="http://schemas.microsoft.com/office/drawing/2014/main" id="{6D0EEC67-BF78-4651-9F4E-1D301D8B9E2A}"/>
              </a:ext>
            </a:extLst>
          </p:cNvPr>
          <p:cNvSpPr>
            <a:spLocks noGrp="1"/>
          </p:cNvSpPr>
          <p:nvPr>
            <p:ph idx="1"/>
          </p:nvPr>
        </p:nvSpPr>
        <p:spPr>
          <a:xfrm>
            <a:off x="1097280" y="1737361"/>
            <a:ext cx="10058400" cy="4722424"/>
          </a:xfrm>
        </p:spPr>
        <p:txBody>
          <a:bodyPr>
            <a:normAutofit fontScale="62500" lnSpcReduction="20000"/>
          </a:bodyPr>
          <a:lstStyle/>
          <a:p>
            <a:pPr>
              <a:buFont typeface="Wingdings" panose="05000000000000000000" pitchFamily="2" charset="2"/>
              <a:buChar char="§"/>
            </a:pPr>
            <a:r>
              <a:rPr lang="en-US" sz="4400" dirty="0"/>
              <a:t>  </a:t>
            </a:r>
          </a:p>
          <a:p>
            <a:pPr marL="0" indent="0">
              <a:buNone/>
            </a:pPr>
            <a:r>
              <a:rPr lang="en-US" sz="4400" dirty="0"/>
              <a:t>  </a:t>
            </a:r>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a:buFont typeface="Wingdings" panose="05000000000000000000" pitchFamily="2" charset="2"/>
              <a:buChar char="§"/>
            </a:pPr>
            <a:r>
              <a:rPr lang="en-US" dirty="0"/>
              <a:t>What are some…</a:t>
            </a:r>
          </a:p>
        </p:txBody>
      </p:sp>
      <p:sp>
        <p:nvSpPr>
          <p:cNvPr id="4" name="Footer Placeholder 3">
            <a:extLst>
              <a:ext uri="{FF2B5EF4-FFF2-40B4-BE49-F238E27FC236}">
                <a16:creationId xmlns:a16="http://schemas.microsoft.com/office/drawing/2014/main" id="{57268F3A-AE56-4C72-BAEE-EB8BA90159C1}"/>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254B4E8B-2BCA-4659-B73F-129DFC967A89}"/>
              </a:ext>
            </a:extLst>
          </p:cNvPr>
          <p:cNvSpPr>
            <a:spLocks noGrp="1"/>
          </p:cNvSpPr>
          <p:nvPr>
            <p:ph type="sldNum" sz="quarter" idx="12"/>
          </p:nvPr>
        </p:nvSpPr>
        <p:spPr/>
        <p:txBody>
          <a:bodyPr/>
          <a:lstStyle/>
          <a:p>
            <a:fld id="{AFE74ADB-1234-470A-BA2D-4E59466A79F4}" type="slidenum">
              <a:rPr lang="en-US" smtClean="0"/>
              <a:t>81</a:t>
            </a:fld>
            <a:endParaRPr lang="en-US"/>
          </a:p>
        </p:txBody>
      </p:sp>
    </p:spTree>
    <p:extLst>
      <p:ext uri="{BB962C8B-B14F-4D97-AF65-F5344CB8AC3E}">
        <p14:creationId xmlns:p14="http://schemas.microsoft.com/office/powerpoint/2010/main" val="31518871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9FC6-2321-4A1F-9504-B7B6D8506E70}"/>
              </a:ext>
            </a:extLst>
          </p:cNvPr>
          <p:cNvSpPr>
            <a:spLocks noGrp="1"/>
          </p:cNvSpPr>
          <p:nvPr>
            <p:ph type="title"/>
          </p:nvPr>
        </p:nvSpPr>
        <p:spPr>
          <a:xfrm>
            <a:off x="1040477" y="869927"/>
            <a:ext cx="10058400" cy="1450757"/>
          </a:xfrm>
        </p:spPr>
        <p:txBody>
          <a:bodyPr>
            <a:normAutofit/>
          </a:bodyPr>
          <a:lstStyle/>
          <a:p>
            <a:pPr algn="ctr"/>
            <a:r>
              <a:rPr lang="en-US" sz="4300" b="1" dirty="0"/>
              <a:t>Supervision</a:t>
            </a:r>
            <a:br>
              <a:rPr lang="en-US" sz="4300" b="1" dirty="0"/>
            </a:br>
            <a:endParaRPr lang="en-US" sz="4300" b="1" dirty="0"/>
          </a:p>
        </p:txBody>
      </p:sp>
      <p:sp>
        <p:nvSpPr>
          <p:cNvPr id="3" name="Content Placeholder 2">
            <a:extLst>
              <a:ext uri="{FF2B5EF4-FFF2-40B4-BE49-F238E27FC236}">
                <a16:creationId xmlns:a16="http://schemas.microsoft.com/office/drawing/2014/main" id="{6D0EEC67-BF78-4651-9F4E-1D301D8B9E2A}"/>
              </a:ext>
            </a:extLst>
          </p:cNvPr>
          <p:cNvSpPr>
            <a:spLocks noGrp="1"/>
          </p:cNvSpPr>
          <p:nvPr>
            <p:ph idx="1"/>
          </p:nvPr>
        </p:nvSpPr>
        <p:spPr>
          <a:xfrm>
            <a:off x="1097280" y="1737361"/>
            <a:ext cx="10058400" cy="4722424"/>
          </a:xfrm>
        </p:spPr>
        <p:txBody>
          <a:bodyPr>
            <a:normAutofit fontScale="70000" lnSpcReduction="20000"/>
          </a:bodyPr>
          <a:lstStyle/>
          <a:p>
            <a:pPr>
              <a:buFont typeface="Wingdings" panose="05000000000000000000" pitchFamily="2" charset="2"/>
              <a:buChar char="§"/>
            </a:pPr>
            <a:r>
              <a:rPr lang="en-US" sz="4400" dirty="0"/>
              <a:t>  </a:t>
            </a:r>
          </a:p>
          <a:p>
            <a:pPr marL="0" indent="0">
              <a:buNone/>
            </a:pPr>
            <a:r>
              <a:rPr lang="en-US" sz="4400" dirty="0"/>
              <a:t>  </a:t>
            </a:r>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57268F3A-AE56-4C72-BAEE-EB8BA90159C1}"/>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254B4E8B-2BCA-4659-B73F-129DFC967A89}"/>
              </a:ext>
            </a:extLst>
          </p:cNvPr>
          <p:cNvSpPr>
            <a:spLocks noGrp="1"/>
          </p:cNvSpPr>
          <p:nvPr>
            <p:ph type="sldNum" sz="quarter" idx="12"/>
          </p:nvPr>
        </p:nvSpPr>
        <p:spPr/>
        <p:txBody>
          <a:bodyPr/>
          <a:lstStyle/>
          <a:p>
            <a:fld id="{AFE74ADB-1234-470A-BA2D-4E59466A79F4}" type="slidenum">
              <a:rPr lang="en-US" smtClean="0"/>
              <a:t>82</a:t>
            </a:fld>
            <a:endParaRPr lang="en-US"/>
          </a:p>
        </p:txBody>
      </p:sp>
    </p:spTree>
    <p:extLst>
      <p:ext uri="{BB962C8B-B14F-4D97-AF65-F5344CB8AC3E}">
        <p14:creationId xmlns:p14="http://schemas.microsoft.com/office/powerpoint/2010/main" val="785587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9FC6-2321-4A1F-9504-B7B6D8506E70}"/>
              </a:ext>
            </a:extLst>
          </p:cNvPr>
          <p:cNvSpPr>
            <a:spLocks noGrp="1"/>
          </p:cNvSpPr>
          <p:nvPr>
            <p:ph type="title"/>
          </p:nvPr>
        </p:nvSpPr>
        <p:spPr>
          <a:xfrm>
            <a:off x="1040477" y="854161"/>
            <a:ext cx="10058400" cy="1450757"/>
          </a:xfrm>
        </p:spPr>
        <p:txBody>
          <a:bodyPr>
            <a:normAutofit/>
          </a:bodyPr>
          <a:lstStyle/>
          <a:p>
            <a:pPr algn="ctr"/>
            <a:r>
              <a:rPr lang="en-US" sz="4300" b="1" dirty="0"/>
              <a:t>Program evaluation</a:t>
            </a:r>
            <a:br>
              <a:rPr lang="en-US" sz="4300" b="1" dirty="0"/>
            </a:br>
            <a:endParaRPr lang="en-US" sz="4300" b="1" dirty="0"/>
          </a:p>
        </p:txBody>
      </p:sp>
      <p:sp>
        <p:nvSpPr>
          <p:cNvPr id="3" name="Content Placeholder 2">
            <a:extLst>
              <a:ext uri="{FF2B5EF4-FFF2-40B4-BE49-F238E27FC236}">
                <a16:creationId xmlns:a16="http://schemas.microsoft.com/office/drawing/2014/main" id="{6D0EEC67-BF78-4651-9F4E-1D301D8B9E2A}"/>
              </a:ext>
            </a:extLst>
          </p:cNvPr>
          <p:cNvSpPr>
            <a:spLocks noGrp="1"/>
          </p:cNvSpPr>
          <p:nvPr>
            <p:ph idx="1"/>
          </p:nvPr>
        </p:nvSpPr>
        <p:spPr>
          <a:xfrm>
            <a:off x="1097280" y="1737361"/>
            <a:ext cx="10058400" cy="4722424"/>
          </a:xfrm>
        </p:spPr>
        <p:txBody>
          <a:bodyPr>
            <a:normAutofit fontScale="70000" lnSpcReduction="20000"/>
          </a:bodyPr>
          <a:lstStyle/>
          <a:p>
            <a:pPr>
              <a:buFont typeface="Wingdings" panose="05000000000000000000" pitchFamily="2" charset="2"/>
              <a:buChar char="§"/>
            </a:pPr>
            <a:r>
              <a:rPr lang="en-US" sz="4400" dirty="0"/>
              <a:t>  </a:t>
            </a:r>
          </a:p>
          <a:p>
            <a:pPr marL="0" indent="0">
              <a:buNone/>
            </a:pPr>
            <a:r>
              <a:rPr lang="en-US" sz="4400" dirty="0"/>
              <a:t>  </a:t>
            </a:r>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57268F3A-AE56-4C72-BAEE-EB8BA90159C1}"/>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254B4E8B-2BCA-4659-B73F-129DFC967A89}"/>
              </a:ext>
            </a:extLst>
          </p:cNvPr>
          <p:cNvSpPr>
            <a:spLocks noGrp="1"/>
          </p:cNvSpPr>
          <p:nvPr>
            <p:ph type="sldNum" sz="quarter" idx="12"/>
          </p:nvPr>
        </p:nvSpPr>
        <p:spPr/>
        <p:txBody>
          <a:bodyPr/>
          <a:lstStyle/>
          <a:p>
            <a:fld id="{AFE74ADB-1234-470A-BA2D-4E59466A79F4}" type="slidenum">
              <a:rPr lang="en-US" smtClean="0"/>
              <a:t>83</a:t>
            </a:fld>
            <a:endParaRPr lang="en-US"/>
          </a:p>
        </p:txBody>
      </p:sp>
    </p:spTree>
    <p:extLst>
      <p:ext uri="{BB962C8B-B14F-4D97-AF65-F5344CB8AC3E}">
        <p14:creationId xmlns:p14="http://schemas.microsoft.com/office/powerpoint/2010/main" val="29056583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9FC6-2321-4A1F-9504-B7B6D8506E70}"/>
              </a:ext>
            </a:extLst>
          </p:cNvPr>
          <p:cNvSpPr>
            <a:spLocks noGrp="1"/>
          </p:cNvSpPr>
          <p:nvPr>
            <p:ph type="title"/>
          </p:nvPr>
        </p:nvSpPr>
        <p:spPr>
          <a:xfrm>
            <a:off x="1097280" y="917224"/>
            <a:ext cx="10058400" cy="675094"/>
          </a:xfrm>
        </p:spPr>
        <p:txBody>
          <a:bodyPr>
            <a:normAutofit/>
          </a:bodyPr>
          <a:lstStyle/>
          <a:p>
            <a:pPr algn="ctr"/>
            <a:r>
              <a:rPr lang="en-US" sz="4300" b="1" dirty="0"/>
              <a:t>Compensation</a:t>
            </a:r>
          </a:p>
        </p:txBody>
      </p:sp>
      <p:sp>
        <p:nvSpPr>
          <p:cNvPr id="3" name="Content Placeholder 2">
            <a:extLst>
              <a:ext uri="{FF2B5EF4-FFF2-40B4-BE49-F238E27FC236}">
                <a16:creationId xmlns:a16="http://schemas.microsoft.com/office/drawing/2014/main" id="{6D0EEC67-BF78-4651-9F4E-1D301D8B9E2A}"/>
              </a:ext>
            </a:extLst>
          </p:cNvPr>
          <p:cNvSpPr>
            <a:spLocks noGrp="1"/>
          </p:cNvSpPr>
          <p:nvPr>
            <p:ph idx="1"/>
          </p:nvPr>
        </p:nvSpPr>
        <p:spPr>
          <a:xfrm>
            <a:off x="1097280" y="1737361"/>
            <a:ext cx="10058400" cy="4722424"/>
          </a:xfrm>
        </p:spPr>
        <p:txBody>
          <a:bodyPr>
            <a:normAutofit fontScale="70000" lnSpcReduction="20000"/>
          </a:bodyPr>
          <a:lstStyle/>
          <a:p>
            <a:pPr>
              <a:buFont typeface="Wingdings" panose="05000000000000000000" pitchFamily="2" charset="2"/>
              <a:buChar char="§"/>
            </a:pPr>
            <a:r>
              <a:rPr lang="en-US" sz="4400" dirty="0"/>
              <a:t>  </a:t>
            </a:r>
          </a:p>
          <a:p>
            <a:pPr marL="0" indent="0">
              <a:buNone/>
            </a:pPr>
            <a:r>
              <a:rPr lang="en-US" sz="4400" dirty="0"/>
              <a:t>  </a:t>
            </a:r>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marL="0" indent="0">
              <a:buNone/>
            </a:pPr>
            <a:endParaRPr lang="en-US" sz="4400" dirty="0"/>
          </a:p>
          <a:p>
            <a:pPr>
              <a:buFont typeface="Wingdings" panose="05000000000000000000" pitchFamily="2" charset="2"/>
              <a:buChar char="§"/>
            </a:pPr>
            <a:r>
              <a:rPr lang="en-US" sz="4400" dirty="0"/>
              <a:t> </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57268F3A-AE56-4C72-BAEE-EB8BA90159C1}"/>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254B4E8B-2BCA-4659-B73F-129DFC967A89}"/>
              </a:ext>
            </a:extLst>
          </p:cNvPr>
          <p:cNvSpPr>
            <a:spLocks noGrp="1"/>
          </p:cNvSpPr>
          <p:nvPr>
            <p:ph type="sldNum" sz="quarter" idx="12"/>
          </p:nvPr>
        </p:nvSpPr>
        <p:spPr/>
        <p:txBody>
          <a:bodyPr/>
          <a:lstStyle/>
          <a:p>
            <a:fld id="{AFE74ADB-1234-470A-BA2D-4E59466A79F4}" type="slidenum">
              <a:rPr lang="en-US" smtClean="0"/>
              <a:t>84</a:t>
            </a:fld>
            <a:endParaRPr lang="en-US"/>
          </a:p>
        </p:txBody>
      </p:sp>
    </p:spTree>
    <p:extLst>
      <p:ext uri="{BB962C8B-B14F-4D97-AF65-F5344CB8AC3E}">
        <p14:creationId xmlns:p14="http://schemas.microsoft.com/office/powerpoint/2010/main" val="31037102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572" y="283662"/>
            <a:ext cx="10058400" cy="1450757"/>
          </a:xfrm>
        </p:spPr>
        <p:txBody>
          <a:bodyPr>
            <a:normAutofit/>
          </a:bodyPr>
          <a:lstStyle/>
          <a:p>
            <a:pPr algn="ctr"/>
            <a:r>
              <a:rPr lang="en-US" sz="4300" b="1" dirty="0"/>
              <a:t>Questions and Comments</a:t>
            </a:r>
          </a:p>
        </p:txBody>
      </p:sp>
      <p:sp>
        <p:nvSpPr>
          <p:cNvPr id="5" name="Slide Number Placeholder 4"/>
          <p:cNvSpPr>
            <a:spLocks noGrp="1"/>
          </p:cNvSpPr>
          <p:nvPr>
            <p:ph type="sldNum" sz="quarter" idx="12"/>
          </p:nvPr>
        </p:nvSpPr>
        <p:spPr>
          <a:xfrm>
            <a:off x="10614833" y="6421437"/>
            <a:ext cx="1312025" cy="365125"/>
          </a:xfrm>
        </p:spPr>
        <p:txBody>
          <a:bodyPr/>
          <a:lstStyle/>
          <a:p>
            <a:fld id="{AFE74ADB-1234-470A-BA2D-4E59466A79F4}" type="slidenum">
              <a:rPr lang="en-US" sz="2400" b="1" smtClean="0"/>
              <a:t>85</a:t>
            </a:fld>
            <a:endParaRPr lang="en-US" sz="2400" b="1" dirty="0"/>
          </a:p>
        </p:txBody>
      </p:sp>
      <p:sp>
        <p:nvSpPr>
          <p:cNvPr id="6" name="TextBox 5"/>
          <p:cNvSpPr txBox="1"/>
          <p:nvPr/>
        </p:nvSpPr>
        <p:spPr>
          <a:xfrm>
            <a:off x="1597629" y="5690527"/>
            <a:ext cx="3027872" cy="553998"/>
          </a:xfrm>
          <a:prstGeom prst="rect">
            <a:avLst/>
          </a:prstGeom>
          <a:noFill/>
        </p:spPr>
        <p:txBody>
          <a:bodyPr wrap="square" rtlCol="0">
            <a:spAutoFit/>
          </a:bodyPr>
          <a:lstStyle/>
          <a:p>
            <a:r>
              <a:rPr lang="en-US" sz="1600" dirty="0"/>
              <a:t>Chicago Health Disparities Center</a:t>
            </a:r>
          </a:p>
          <a:p>
            <a:pPr algn="ctr"/>
            <a:r>
              <a:rPr lang="en-US" sz="1400" dirty="0"/>
              <a:t>www.chicagohealthdisparities.org</a:t>
            </a:r>
          </a:p>
        </p:txBody>
      </p:sp>
      <p:sp>
        <p:nvSpPr>
          <p:cNvPr id="7" name="TextBox 6"/>
          <p:cNvSpPr txBox="1"/>
          <p:nvPr/>
        </p:nvSpPr>
        <p:spPr>
          <a:xfrm>
            <a:off x="970571" y="1849241"/>
            <a:ext cx="5130683" cy="1077218"/>
          </a:xfrm>
          <a:prstGeom prst="rect">
            <a:avLst/>
          </a:prstGeom>
          <a:noFill/>
        </p:spPr>
        <p:txBody>
          <a:bodyPr wrap="square" rtlCol="0">
            <a:spAutoFit/>
          </a:bodyPr>
          <a:lstStyle/>
          <a:p>
            <a:r>
              <a:rPr lang="en-US" sz="3200" dirty="0"/>
              <a:t>For further information:</a:t>
            </a:r>
          </a:p>
          <a:p>
            <a:r>
              <a:rPr lang="en-US" sz="3200" dirty="0"/>
              <a:t>Name and email address.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585" y="4416062"/>
            <a:ext cx="1817841" cy="1301759"/>
          </a:xfrm>
          <a:prstGeom prst="rect">
            <a:avLst/>
          </a:prstGeom>
        </p:spPr>
      </p:pic>
      <p:pic>
        <p:nvPicPr>
          <p:cNvPr id="9" name="Picture 8" descr="https://www.inaops.org/assets/site/_inaps.png"/>
          <p:cNvPicPr/>
          <p:nvPr/>
        </p:nvPicPr>
        <p:blipFill>
          <a:blip r:embed="rId4">
            <a:extLst>
              <a:ext uri="{28A0092B-C50C-407E-A947-70E740481C1C}">
                <a14:useLocalDpi xmlns:a14="http://schemas.microsoft.com/office/drawing/2010/main" val="0"/>
              </a:ext>
            </a:extLst>
          </a:blip>
          <a:srcRect/>
          <a:stretch>
            <a:fillRect/>
          </a:stretch>
        </p:blipFill>
        <p:spPr bwMode="auto">
          <a:xfrm>
            <a:off x="7099662" y="4446687"/>
            <a:ext cx="3258544" cy="1383858"/>
          </a:xfrm>
          <a:prstGeom prst="rect">
            <a:avLst/>
          </a:prstGeom>
          <a:noFill/>
          <a:ln>
            <a:noFill/>
          </a:ln>
        </p:spPr>
      </p:pic>
      <p:sp>
        <p:nvSpPr>
          <p:cNvPr id="10" name="TextBox 9"/>
          <p:cNvSpPr txBox="1"/>
          <p:nvPr/>
        </p:nvSpPr>
        <p:spPr>
          <a:xfrm>
            <a:off x="7330334" y="5690527"/>
            <a:ext cx="3027872" cy="307777"/>
          </a:xfrm>
          <a:prstGeom prst="rect">
            <a:avLst/>
          </a:prstGeom>
          <a:noFill/>
        </p:spPr>
        <p:txBody>
          <a:bodyPr wrap="square" rtlCol="0">
            <a:spAutoFit/>
          </a:bodyPr>
          <a:lstStyle/>
          <a:p>
            <a:pPr algn="ctr"/>
            <a:r>
              <a:rPr lang="en-US" sz="1400" dirty="0"/>
              <a:t>www.inaops.org</a:t>
            </a:r>
          </a:p>
        </p:txBody>
      </p:sp>
      <p:sp>
        <p:nvSpPr>
          <p:cNvPr id="11" name="Footer Placeholder 3">
            <a:extLst>
              <a:ext uri="{FF2B5EF4-FFF2-40B4-BE49-F238E27FC236}">
                <a16:creationId xmlns:a16="http://schemas.microsoft.com/office/drawing/2014/main" id="{F184AF5B-C1CA-44EC-BABA-7E9F55EC973B}"/>
              </a:ext>
            </a:extLst>
          </p:cNvPr>
          <p:cNvSpPr txBox="1">
            <a:spLocks/>
          </p:cNvSpPr>
          <p:nvPr/>
        </p:nvSpPr>
        <p:spPr>
          <a:xfrm>
            <a:off x="3238476" y="6452249"/>
            <a:ext cx="6961814" cy="405751"/>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Chicago Health Disparities Center                                                     International Association of Peer Supporters</a:t>
            </a:r>
            <a:endParaRPr lang="en-US" dirty="0"/>
          </a:p>
        </p:txBody>
      </p:sp>
    </p:spTree>
    <p:extLst>
      <p:ext uri="{BB962C8B-B14F-4D97-AF65-F5344CB8AC3E}">
        <p14:creationId xmlns:p14="http://schemas.microsoft.com/office/powerpoint/2010/main" val="3598316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FC8E-E359-406E-90D4-5DF75F996023}"/>
              </a:ext>
            </a:extLst>
          </p:cNvPr>
          <p:cNvSpPr>
            <a:spLocks noGrp="1"/>
          </p:cNvSpPr>
          <p:nvPr>
            <p:ph type="title"/>
          </p:nvPr>
        </p:nvSpPr>
        <p:spPr>
          <a:xfrm>
            <a:off x="1154083" y="854162"/>
            <a:ext cx="10058400" cy="806217"/>
          </a:xfrm>
        </p:spPr>
        <p:txBody>
          <a:bodyPr>
            <a:normAutofit/>
          </a:bodyPr>
          <a:lstStyle/>
          <a:p>
            <a:pPr algn="ctr"/>
            <a:r>
              <a:rPr lang="en-US" sz="4300" b="1" dirty="0"/>
              <a:t>References</a:t>
            </a:r>
          </a:p>
        </p:txBody>
      </p:sp>
      <p:sp>
        <p:nvSpPr>
          <p:cNvPr id="3" name="Content Placeholder 2">
            <a:extLst>
              <a:ext uri="{FF2B5EF4-FFF2-40B4-BE49-F238E27FC236}">
                <a16:creationId xmlns:a16="http://schemas.microsoft.com/office/drawing/2014/main" id="{65BE9FCE-38BF-4FE5-870E-822B1398F67C}"/>
              </a:ext>
            </a:extLst>
          </p:cNvPr>
          <p:cNvSpPr>
            <a:spLocks noGrp="1"/>
          </p:cNvSpPr>
          <p:nvPr>
            <p:ph idx="1"/>
          </p:nvPr>
        </p:nvSpPr>
        <p:spPr>
          <a:xfrm>
            <a:off x="1333763" y="1817325"/>
            <a:ext cx="10058400" cy="4642460"/>
          </a:xfrm>
        </p:spPr>
        <p:txBody>
          <a:bodyPr>
            <a:normAutofit fontScale="77500" lnSpcReduction="20000"/>
          </a:bodyPr>
          <a:lstStyle/>
          <a:p>
            <a:r>
              <a:rPr lang="en-US" dirty="0"/>
              <a:t>Bellamy, C. D., H. Flanagan, E., Costa, M., O'Connell-</a:t>
            </a:r>
            <a:r>
              <a:rPr lang="en-US" dirty="0" err="1"/>
              <a:t>Bonarrigo</a:t>
            </a:r>
            <a:r>
              <a:rPr lang="en-US" dirty="0"/>
              <a:t>, M., </a:t>
            </a:r>
            <a:r>
              <a:rPr lang="en-US" dirty="0" err="1"/>
              <a:t>Tana</a:t>
            </a:r>
            <a:r>
              <a:rPr lang="en-US" dirty="0"/>
              <a:t> Le, T., Guy, K., ... &amp; Steiner, J. L. (2016). Barriers and facilitators of healthcare for people with mental illness: Why integrated patient centered healthcare is necessary. </a:t>
            </a:r>
            <a:r>
              <a:rPr lang="en-US" i="1" dirty="0"/>
              <a:t>Issues in mental health nursing</a:t>
            </a:r>
            <a:r>
              <a:rPr lang="en-US" dirty="0"/>
              <a:t>, </a:t>
            </a:r>
            <a:r>
              <a:rPr lang="en-US" i="1" dirty="0"/>
              <a:t>37</a:t>
            </a:r>
            <a:r>
              <a:rPr lang="en-US" dirty="0"/>
              <a:t>(6), 421-428.</a:t>
            </a:r>
          </a:p>
          <a:p>
            <a:r>
              <a:rPr lang="en-US" dirty="0"/>
              <a:t>Colton, C. W., &amp; </a:t>
            </a:r>
            <a:r>
              <a:rPr lang="en-US" dirty="0" err="1"/>
              <a:t>Manderscheid</a:t>
            </a:r>
            <a:r>
              <a:rPr lang="en-US" dirty="0"/>
              <a:t>, R. W. (2006). PEER REVIEWED: Congruencies in increased mortality rates, years of potential life lost, and causes of death among public mental health clients in eight states. </a:t>
            </a:r>
            <a:r>
              <a:rPr lang="en-US" i="1" dirty="0"/>
              <a:t>Preventing chronic disease</a:t>
            </a:r>
            <a:r>
              <a:rPr lang="en-US" dirty="0"/>
              <a:t>, </a:t>
            </a:r>
            <a:r>
              <a:rPr lang="en-US" i="1" dirty="0"/>
              <a:t>3</a:t>
            </a:r>
            <a:r>
              <a:rPr lang="en-US" dirty="0"/>
              <a:t>(2).</a:t>
            </a:r>
          </a:p>
          <a:p>
            <a:r>
              <a:rPr lang="en-US" dirty="0"/>
              <a:t>Corrigan, P. W., Pickett, S., </a:t>
            </a:r>
            <a:r>
              <a:rPr lang="en-US" dirty="0" err="1"/>
              <a:t>Batia</a:t>
            </a:r>
            <a:r>
              <a:rPr lang="en-US" dirty="0"/>
              <a:t>, K., &amp; Michaels, P. J. (2014). Peer navigators and integrated care to address ethnic health disparities of people with serious mental illness. </a:t>
            </a:r>
            <a:r>
              <a:rPr lang="en-US" i="1" dirty="0"/>
              <a:t>Social work in public health</a:t>
            </a:r>
            <a:r>
              <a:rPr lang="en-US" dirty="0"/>
              <a:t>, </a:t>
            </a:r>
            <a:r>
              <a:rPr lang="en-US" i="1" dirty="0"/>
              <a:t>29</a:t>
            </a:r>
            <a:r>
              <a:rPr lang="en-US" dirty="0"/>
              <a:t>(6), 581-593.</a:t>
            </a:r>
          </a:p>
          <a:p>
            <a:r>
              <a:rPr lang="en-US" dirty="0"/>
              <a:t>Deakin, B., Ferrier, N., Holt, R. I., Millar, H., Nutt, D. J., Reynolds, G., ... &amp; Taylor, D. (2010). The physical health challenges in patients with severe mental illness: cardiovascular and metabolic risks. </a:t>
            </a:r>
            <a:r>
              <a:rPr lang="en-US" i="1" dirty="0"/>
              <a:t>Journal of Psychopharmacology</a:t>
            </a:r>
            <a:r>
              <a:rPr lang="en-US" dirty="0"/>
              <a:t>, </a:t>
            </a:r>
            <a:r>
              <a:rPr lang="en-US" i="1" dirty="0"/>
              <a:t>24</a:t>
            </a:r>
            <a:r>
              <a:rPr lang="en-US" dirty="0"/>
              <a:t>(1), 1-8.</a:t>
            </a:r>
          </a:p>
          <a:p>
            <a:r>
              <a:rPr lang="en-US" dirty="0"/>
              <a:t>Kane, J. M. (2009). Creating a health care team to manage chronic medical illnesses in patients with severe mental illness: the public policy perspective. </a:t>
            </a:r>
            <a:r>
              <a:rPr lang="en-US" i="1" dirty="0"/>
              <a:t>The Journal of clinical psychiatry</a:t>
            </a:r>
            <a:r>
              <a:rPr lang="en-US" dirty="0"/>
              <a:t>.</a:t>
            </a:r>
            <a:r>
              <a:rPr lang="en-US" i="1" dirty="0"/>
              <a:t> 70</a:t>
            </a:r>
            <a:r>
              <a:rPr lang="en-US" dirty="0"/>
              <a:t>(3), 37-42</a:t>
            </a:r>
          </a:p>
          <a:p>
            <a:r>
              <a:rPr lang="en-US" dirty="0"/>
              <a:t>Kelly, E., </a:t>
            </a:r>
            <a:r>
              <a:rPr lang="en-US" dirty="0" err="1"/>
              <a:t>Duan</a:t>
            </a:r>
            <a:r>
              <a:rPr lang="en-US" dirty="0"/>
              <a:t>, L., Cohen, H., Kiger, H., Pancake, L., &amp; </a:t>
            </a:r>
            <a:r>
              <a:rPr lang="en-US" dirty="0" err="1"/>
              <a:t>Brekke</a:t>
            </a:r>
            <a:r>
              <a:rPr lang="en-US" dirty="0"/>
              <a:t>, J. (2017). Integrating behavioral healthcare for individuals with serious mental illness: A randomized controlled trial of a peer health navigator intervention. </a:t>
            </a:r>
            <a:r>
              <a:rPr lang="en-US" i="1" dirty="0"/>
              <a:t>Schizophrenia research</a:t>
            </a:r>
            <a:r>
              <a:rPr lang="en-US" dirty="0"/>
              <a:t>, </a:t>
            </a:r>
            <a:r>
              <a:rPr lang="en-US" i="1" dirty="0"/>
              <a:t>182</a:t>
            </a:r>
            <a:r>
              <a:rPr lang="en-US" dirty="0"/>
              <a:t>, 135-141.</a:t>
            </a:r>
          </a:p>
          <a:p>
            <a:r>
              <a:rPr lang="en-US" dirty="0"/>
              <a:t>Martens, W. H. (2001). Homelessness and mental disorders: a comparative review of populations in various countries. </a:t>
            </a:r>
            <a:r>
              <a:rPr lang="en-US" i="1" dirty="0"/>
              <a:t>International Journal of Mental Health</a:t>
            </a:r>
            <a:r>
              <a:rPr lang="en-US" dirty="0"/>
              <a:t>, </a:t>
            </a:r>
            <a:r>
              <a:rPr lang="en-US" i="1" dirty="0"/>
              <a:t>30</a:t>
            </a:r>
            <a:r>
              <a:rPr lang="en-US" dirty="0"/>
              <a:t>(4), 79-96.</a:t>
            </a:r>
          </a:p>
          <a:p>
            <a:r>
              <a:rPr lang="en-US" dirty="0" err="1"/>
              <a:t>Saha</a:t>
            </a:r>
            <a:r>
              <a:rPr lang="en-US" dirty="0"/>
              <a:t>, S., Chant, D., &amp; McGrath, J. (2007). A systematic review of mortality in schizophrenia: is the differential mortality gap worsening over time?. </a:t>
            </a:r>
            <a:r>
              <a:rPr lang="en-US" i="1" dirty="0"/>
              <a:t>Archives of general psychiatry</a:t>
            </a:r>
            <a:r>
              <a:rPr lang="en-US" dirty="0"/>
              <a:t>, </a:t>
            </a:r>
            <a:r>
              <a:rPr lang="en-US" i="1" dirty="0"/>
              <a:t>64</a:t>
            </a:r>
            <a:r>
              <a:rPr lang="en-US" dirty="0"/>
              <a:t>(10), 1123-1131.</a:t>
            </a:r>
          </a:p>
          <a:p>
            <a:endParaRPr lang="en-US" dirty="0"/>
          </a:p>
        </p:txBody>
      </p:sp>
      <p:sp>
        <p:nvSpPr>
          <p:cNvPr id="4" name="Footer Placeholder 3">
            <a:extLst>
              <a:ext uri="{FF2B5EF4-FFF2-40B4-BE49-F238E27FC236}">
                <a16:creationId xmlns:a16="http://schemas.microsoft.com/office/drawing/2014/main" id="{D28F4B50-35EC-4DC4-8DE4-291B6A7F390D}"/>
              </a:ext>
            </a:extLst>
          </p:cNvPr>
          <p:cNvSpPr>
            <a:spLocks noGrp="1"/>
          </p:cNvSpPr>
          <p:nvPr>
            <p:ph type="ftr" sz="quarter" idx="11"/>
          </p:nvPr>
        </p:nvSpPr>
        <p:spPr/>
        <p:txBody>
          <a:bodyPr/>
          <a:lstStyle/>
          <a:p>
            <a:r>
              <a:rPr lang="en-US"/>
              <a:t>Chicago Health Disparities Center                                                     International Association of Peer Supporters</a:t>
            </a:r>
          </a:p>
        </p:txBody>
      </p:sp>
      <p:sp>
        <p:nvSpPr>
          <p:cNvPr id="5" name="Slide Number Placeholder 4">
            <a:extLst>
              <a:ext uri="{FF2B5EF4-FFF2-40B4-BE49-F238E27FC236}">
                <a16:creationId xmlns:a16="http://schemas.microsoft.com/office/drawing/2014/main" id="{A7A52246-266A-4C6A-9C50-0D83422ECD1E}"/>
              </a:ext>
            </a:extLst>
          </p:cNvPr>
          <p:cNvSpPr>
            <a:spLocks noGrp="1"/>
          </p:cNvSpPr>
          <p:nvPr>
            <p:ph type="sldNum" sz="quarter" idx="12"/>
          </p:nvPr>
        </p:nvSpPr>
        <p:spPr/>
        <p:txBody>
          <a:bodyPr/>
          <a:lstStyle/>
          <a:p>
            <a:fld id="{AFE74ADB-1234-470A-BA2D-4E59466A79F4}" type="slidenum">
              <a:rPr lang="en-US" smtClean="0"/>
              <a:t>86</a:t>
            </a:fld>
            <a:endParaRPr lang="en-US"/>
          </a:p>
        </p:txBody>
      </p:sp>
    </p:spTree>
    <p:extLst>
      <p:ext uri="{BB962C8B-B14F-4D97-AF65-F5344CB8AC3E}">
        <p14:creationId xmlns:p14="http://schemas.microsoft.com/office/powerpoint/2010/main" val="207263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4300" b="1" dirty="0"/>
            </a:br>
            <a:r>
              <a:rPr lang="en-US" sz="4300" b="1" dirty="0"/>
              <a:t>Outline Point 1</a:t>
            </a:r>
          </a:p>
        </p:txBody>
      </p:sp>
      <p:sp>
        <p:nvSpPr>
          <p:cNvPr id="3" name="Content Placeholder 2"/>
          <p:cNvSpPr>
            <a:spLocks noGrp="1"/>
          </p:cNvSpPr>
          <p:nvPr>
            <p:ph idx="1"/>
          </p:nvPr>
        </p:nvSpPr>
        <p:spPr>
          <a:xfrm>
            <a:off x="1097280" y="1908079"/>
            <a:ext cx="10688955" cy="3682230"/>
          </a:xfrm>
        </p:spPr>
        <p:txBody>
          <a:bodyPr>
            <a:normAutofit/>
          </a:bodyPr>
          <a:lstStyle/>
          <a:p>
            <a:pPr marL="0" indent="0">
              <a:lnSpc>
                <a:spcPct val="120000"/>
              </a:lnSpc>
              <a:buNone/>
            </a:pPr>
            <a:r>
              <a:rPr lang="en-US" sz="5400" dirty="0">
                <a:solidFill>
                  <a:schemeClr val="accent2">
                    <a:lumMod val="60000"/>
                    <a:lumOff val="40000"/>
                  </a:schemeClr>
                </a:solidFill>
              </a:rPr>
              <a:t>What is the issue: </a:t>
            </a:r>
          </a:p>
          <a:p>
            <a:pPr marL="0" indent="0">
              <a:lnSpc>
                <a:spcPct val="120000"/>
              </a:lnSpc>
              <a:buNone/>
            </a:pPr>
            <a:r>
              <a:rPr lang="en-US" sz="5400" dirty="0">
                <a:solidFill>
                  <a:schemeClr val="accent2">
                    <a:lumMod val="60000"/>
                    <a:lumOff val="40000"/>
                  </a:schemeClr>
                </a:solidFill>
              </a:rPr>
              <a:t>Health and wellness of people living with mental health challenges.</a:t>
            </a:r>
          </a:p>
          <a:p>
            <a:pPr marL="0" indent="0">
              <a:lnSpc>
                <a:spcPct val="200000"/>
              </a:lnSpc>
              <a:buNone/>
            </a:pPr>
            <a:endParaRPr lang="en-US" sz="5100"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FE74ADB-1234-470A-BA2D-4E59466A79F4}" type="slidenum">
              <a:rPr lang="en-US" smtClean="0"/>
              <a:t>9</a:t>
            </a:fld>
            <a:endParaRPr lang="en-US"/>
          </a:p>
        </p:txBody>
      </p:sp>
      <p:sp>
        <p:nvSpPr>
          <p:cNvPr id="6" name="Footer Placeholder 3">
            <a:extLst>
              <a:ext uri="{FF2B5EF4-FFF2-40B4-BE49-F238E27FC236}">
                <a16:creationId xmlns:a16="http://schemas.microsoft.com/office/drawing/2014/main" id="{F184AF5B-C1CA-44EC-BABA-7E9F55EC973B}"/>
              </a:ext>
            </a:extLst>
          </p:cNvPr>
          <p:cNvSpPr>
            <a:spLocks noGrp="1"/>
          </p:cNvSpPr>
          <p:nvPr>
            <p:ph type="ftr" sz="quarter" idx="11"/>
          </p:nvPr>
        </p:nvSpPr>
        <p:spPr>
          <a:xfrm>
            <a:off x="3238476" y="6452249"/>
            <a:ext cx="6961814" cy="405751"/>
          </a:xfrm>
        </p:spPr>
        <p:txBody>
          <a:bodyPr/>
          <a:lstStyle/>
          <a:p>
            <a:r>
              <a:rPr lang="en-US" dirty="0"/>
              <a:t>Chicago Health Disparities Center                                                     International Association of Peer Supporters</a:t>
            </a:r>
          </a:p>
        </p:txBody>
      </p:sp>
    </p:spTree>
    <p:extLst>
      <p:ext uri="{BB962C8B-B14F-4D97-AF65-F5344CB8AC3E}">
        <p14:creationId xmlns:p14="http://schemas.microsoft.com/office/powerpoint/2010/main" val="26681413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9950</TotalTime>
  <Words>13860</Words>
  <Application>Microsoft Macintosh PowerPoint</Application>
  <PresentationFormat>Widescreen</PresentationFormat>
  <Paragraphs>1444</Paragraphs>
  <Slides>86</Slides>
  <Notes>86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Calibri Light</vt:lpstr>
      <vt:lpstr>Gill Sans MT</vt:lpstr>
      <vt:lpstr>Times New Roman</vt:lpstr>
      <vt:lpstr>Wingdings</vt:lpstr>
      <vt:lpstr>Retrospect</vt:lpstr>
      <vt:lpstr>         Peer Support Services to Address the Health and Wellness of People Living with Serious Mental Health Challenges </vt:lpstr>
      <vt:lpstr>About the Presenter(s)</vt:lpstr>
      <vt:lpstr>PRESENTER NAME</vt:lpstr>
      <vt:lpstr>Purpose</vt:lpstr>
      <vt:lpstr>Mission</vt:lpstr>
      <vt:lpstr>Peer Support Providers</vt:lpstr>
      <vt:lpstr>   Specific Focus:</vt:lpstr>
      <vt:lpstr>Presentation Outline </vt:lpstr>
      <vt:lpstr> Outline Point 1</vt:lpstr>
      <vt:lpstr>  RECOVERY-FOCUSED</vt:lpstr>
      <vt:lpstr>Evidence-Based Presentation</vt:lpstr>
      <vt:lpstr>Physical Health Concerns</vt:lpstr>
      <vt:lpstr>Risks of the COVID-19 Pandemic</vt:lpstr>
      <vt:lpstr>Results</vt:lpstr>
      <vt:lpstr>Results</vt:lpstr>
      <vt:lpstr>What do we mean by Serious Mental Health Challenges?</vt:lpstr>
      <vt:lpstr>What Makes Health Worse?</vt:lpstr>
      <vt:lpstr>Six Reasons Why This Occurs.</vt:lpstr>
      <vt:lpstr>Six Reasons Why This Occurs.</vt:lpstr>
      <vt:lpstr>Six Reasons Why This Occurs.</vt:lpstr>
      <vt:lpstr>Six Reasons Why This Occurs.</vt:lpstr>
      <vt:lpstr>Six Reasons Why This Occurs.</vt:lpstr>
      <vt:lpstr>Six Reasons Why This Occurs.</vt:lpstr>
      <vt:lpstr>Six Reasons Why This Occurs.</vt:lpstr>
      <vt:lpstr> Outline Point 2 </vt:lpstr>
      <vt:lpstr>Treatments Do Exist!</vt:lpstr>
      <vt:lpstr>Integrated Care</vt:lpstr>
      <vt:lpstr>One Solution:  Paraprofessional Support Services</vt:lpstr>
      <vt:lpstr>One Solution:  Paraprofessional Support Services</vt:lpstr>
      <vt:lpstr>One Solution:  Paraprofessional Support Services</vt:lpstr>
      <vt:lpstr>  Basic Values of Peer Support Specialists</vt:lpstr>
      <vt:lpstr>  The Key Ingredient to Peer Support</vt:lpstr>
      <vt:lpstr> What do Peer Support Specialists do?</vt:lpstr>
      <vt:lpstr> Promote Shared Decision Making</vt:lpstr>
      <vt:lpstr> Promote Shared Decision Making</vt:lpstr>
      <vt:lpstr> What Do Peer Support Specialists Do?</vt:lpstr>
      <vt:lpstr> Teach Skills</vt:lpstr>
      <vt:lpstr> Teach Skills</vt:lpstr>
      <vt:lpstr> Teach Skills</vt:lpstr>
      <vt:lpstr>PowerPoint Presentation</vt:lpstr>
      <vt:lpstr>Navigate the System</vt:lpstr>
      <vt:lpstr>Basic Skills for Peer Support Specialists</vt:lpstr>
      <vt:lpstr> Working with the Person</vt:lpstr>
      <vt:lpstr> Responding to Their Concerns</vt:lpstr>
      <vt:lpstr> Managing Peer Support Specialists Role</vt:lpstr>
      <vt:lpstr> What might peer service providers do for COVID-19 and other infectious disease.</vt:lpstr>
      <vt:lpstr> Outline Point 3</vt:lpstr>
      <vt:lpstr>Purpose</vt:lpstr>
      <vt:lpstr>Strengths of CBPR </vt:lpstr>
      <vt:lpstr>PowerPoint Presentation</vt:lpstr>
      <vt:lpstr>Inspiring Change CBPR Model</vt:lpstr>
      <vt:lpstr>Inspiring Change  Research Types </vt:lpstr>
      <vt:lpstr>PowerPoint Presentation</vt:lpstr>
      <vt:lpstr>PowerPoint Presentation</vt:lpstr>
      <vt:lpstr>Leadership Topics</vt:lpstr>
      <vt:lpstr> Outline Point 4</vt:lpstr>
      <vt:lpstr>PowerPoint Presentation</vt:lpstr>
      <vt:lpstr>PowerPoint Presentation</vt:lpstr>
      <vt:lpstr>Can people who have experience with SMI help peers manage their health care? (PI: Brekke)</vt:lpstr>
      <vt:lpstr>Methods</vt:lpstr>
      <vt:lpstr>Measures included:</vt:lpstr>
      <vt:lpstr>Results: HEALTH SERVICES (change scores)</vt:lpstr>
      <vt:lpstr>Confidence for Self-Management (change scores)</vt:lpstr>
      <vt:lpstr>Health Concerns (change scores)</vt:lpstr>
      <vt:lpstr>For more information</vt:lpstr>
      <vt:lpstr>Peer Navigator support for Latinx Patients with Serious Mental Illness (PI: Corrigan)</vt:lpstr>
      <vt:lpstr>Methods</vt:lpstr>
      <vt:lpstr>Measures included:</vt:lpstr>
      <vt:lpstr>Monthly Achieved Appointments </vt:lpstr>
      <vt:lpstr>Self-Reported Recovery</vt:lpstr>
      <vt:lpstr>Self-Reported Empowerment</vt:lpstr>
      <vt:lpstr>Quality of Life</vt:lpstr>
      <vt:lpstr>For more information</vt:lpstr>
      <vt:lpstr>Does a Peer-Led Program with Wellness Coaching Improve Wellness among People with SMI</vt:lpstr>
      <vt:lpstr>Method</vt:lpstr>
      <vt:lpstr>Measures included:</vt:lpstr>
      <vt:lpstr>Findings</vt:lpstr>
      <vt:lpstr> Outline Point 5</vt:lpstr>
      <vt:lpstr> Barriers to Implementation</vt:lpstr>
      <vt:lpstr>A shift in the practice culture</vt:lpstr>
      <vt:lpstr>Training and certification</vt:lpstr>
      <vt:lpstr>Supervision </vt:lpstr>
      <vt:lpstr>Program evaluation </vt:lpstr>
      <vt:lpstr>Compensation</vt:lpstr>
      <vt:lpstr>Questions and Comments</vt:lpstr>
      <vt:lpstr>References</vt:lpstr>
    </vt:vector>
  </TitlesOfParts>
  <Company>Office of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NAVIGATORS to Meet the Health and Wellness Needs of People with Serious Mental Illness</dc:title>
  <dc:creator>Pat Corrigan</dc:creator>
  <cp:lastModifiedBy>Tsk0065</cp:lastModifiedBy>
  <cp:revision>455</cp:revision>
  <cp:lastPrinted>2019-10-08T14:18:49Z</cp:lastPrinted>
  <dcterms:created xsi:type="dcterms:W3CDTF">2019-05-30T15:48:23Z</dcterms:created>
  <dcterms:modified xsi:type="dcterms:W3CDTF">2020-05-18T15:11:31Z</dcterms:modified>
</cp:coreProperties>
</file>